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rimo" panose="020B0604020202020204" charset="0"/>
      <p:regular r:id="rId13"/>
    </p:embeddedFont>
    <p:embeddedFont>
      <p:font typeface="Calibri" panose="020F0502020204030204" pitchFamily="34" charset="0"/>
      <p:regular r:id="rId14"/>
      <p:bold r:id="rId15"/>
      <p:italic r:id="rId16"/>
      <p:boldItalic r:id="rId17"/>
    </p:embeddedFont>
    <p:embeddedFont>
      <p:font typeface="Consolas" panose="020B0609020204030204" pitchFamily="49" charset="0"/>
      <p:regular r:id="rId18"/>
      <p:bold r:id="rId19"/>
      <p:italic r:id="rId20"/>
      <p:boldItalic r:id="rId21"/>
    </p:embeddedFont>
    <p:embeddedFont>
      <p:font typeface="Outfit Extra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580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691991"/>
            <a:ext cx="12801838"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Multi-Layer Enterprise Network Implementation</a:t>
            </a:r>
            <a:endParaRPr lang="en-US" sz="4450" dirty="0"/>
          </a:p>
        </p:txBody>
      </p:sp>
      <p:sp>
        <p:nvSpPr>
          <p:cNvPr id="3" name="Text 1"/>
          <p:cNvSpPr/>
          <p:nvPr/>
        </p:nvSpPr>
        <p:spPr>
          <a:xfrm>
            <a:off x="793790" y="174093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This presentation outlines the detailed configuration and implementation of a robust, secure, and scalable multi-layer enterprise network, incorporating advanced routing, switching, and security protocols.</a:t>
            </a:r>
            <a:endParaRPr lang="en-US" sz="1750" dirty="0"/>
          </a:p>
        </p:txBody>
      </p:sp>
      <p:sp>
        <p:nvSpPr>
          <p:cNvPr id="4" name="Text 2"/>
          <p:cNvSpPr/>
          <p:nvPr/>
        </p:nvSpPr>
        <p:spPr>
          <a:xfrm>
            <a:off x="793790" y="2721888"/>
            <a:ext cx="13042821" cy="453509"/>
          </a:xfrm>
          <a:prstGeom prst="rect">
            <a:avLst/>
          </a:prstGeom>
          <a:noFill/>
          <a:ln/>
        </p:spPr>
        <p:txBody>
          <a:bodyPr wrap="none" lIns="0" tIns="0" rIns="0" bIns="0" rtlCol="0" anchor="t"/>
          <a:lstStyle/>
          <a:p>
            <a:pPr marL="0" indent="0" algn="l">
              <a:lnSpc>
                <a:spcPts val="3550"/>
              </a:lnSpc>
              <a:buNone/>
            </a:pPr>
            <a:r>
              <a:rPr lang="en-US" sz="2200" b="1" dirty="0">
                <a:solidFill>
                  <a:srgbClr val="2A2742"/>
                </a:solidFill>
                <a:latin typeface="Arimo" pitchFamily="34" charset="0"/>
                <a:ea typeface="Arimo" pitchFamily="34" charset="-122"/>
                <a:cs typeface="Arimo" pitchFamily="34" charset="-120"/>
              </a:rPr>
              <a:t>Under Supervision: Dr. Essam Abdellatef</a:t>
            </a:r>
            <a:endParaRPr lang="en-US" sz="2200" dirty="0"/>
          </a:p>
        </p:txBody>
      </p:sp>
      <p:sp>
        <p:nvSpPr>
          <p:cNvPr id="5" name="Text 3"/>
          <p:cNvSpPr/>
          <p:nvPr/>
        </p:nvSpPr>
        <p:spPr>
          <a:xfrm>
            <a:off x="793790" y="3430548"/>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2A2742"/>
                </a:solidFill>
                <a:latin typeface="Arimo" pitchFamily="34" charset="0"/>
                <a:ea typeface="Arimo" pitchFamily="34" charset="-122"/>
                <a:cs typeface="Arimo" pitchFamily="34" charset="-120"/>
              </a:rPr>
              <a:t>Presented by:</a:t>
            </a:r>
            <a:endParaRPr lang="en-US" sz="1400" dirty="0"/>
          </a:p>
        </p:txBody>
      </p:sp>
      <p:sp>
        <p:nvSpPr>
          <p:cNvPr id="6" name="Text 4"/>
          <p:cNvSpPr/>
          <p:nvPr/>
        </p:nvSpPr>
        <p:spPr>
          <a:xfrm>
            <a:off x="793790" y="397597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Basmala ElKady (Leader) 23101372</a:t>
            </a:r>
            <a:endParaRPr lang="en-US" sz="1750" dirty="0"/>
          </a:p>
        </p:txBody>
      </p:sp>
      <p:sp>
        <p:nvSpPr>
          <p:cNvPr id="7" name="Text 5"/>
          <p:cNvSpPr/>
          <p:nvPr/>
        </p:nvSpPr>
        <p:spPr>
          <a:xfrm>
            <a:off x="793790" y="441817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Sondous Adel 23101396</a:t>
            </a:r>
            <a:endParaRPr lang="en-US" sz="1750" dirty="0"/>
          </a:p>
        </p:txBody>
      </p:sp>
      <p:sp>
        <p:nvSpPr>
          <p:cNvPr id="8" name="Text 6"/>
          <p:cNvSpPr/>
          <p:nvPr/>
        </p:nvSpPr>
        <p:spPr>
          <a:xfrm>
            <a:off x="793790" y="486036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Rawan Fares 23101891</a:t>
            </a:r>
            <a:endParaRPr lang="en-US" sz="1750" dirty="0"/>
          </a:p>
        </p:txBody>
      </p:sp>
      <p:sp>
        <p:nvSpPr>
          <p:cNvPr id="9" name="Text 7"/>
          <p:cNvSpPr/>
          <p:nvPr/>
        </p:nvSpPr>
        <p:spPr>
          <a:xfrm>
            <a:off x="793790" y="530256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Rodina Bakr 23101390</a:t>
            </a:r>
            <a:endParaRPr lang="en-US" sz="1750" dirty="0"/>
          </a:p>
        </p:txBody>
      </p:sp>
      <p:sp>
        <p:nvSpPr>
          <p:cNvPr id="10" name="Text 8"/>
          <p:cNvSpPr/>
          <p:nvPr/>
        </p:nvSpPr>
        <p:spPr>
          <a:xfrm>
            <a:off x="793790" y="574476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Ethar Ahmed 23101369</a:t>
            </a:r>
            <a:endParaRPr lang="en-US" sz="1750" dirty="0"/>
          </a:p>
        </p:txBody>
      </p:sp>
      <p:sp>
        <p:nvSpPr>
          <p:cNvPr id="11" name="Text 9"/>
          <p:cNvSpPr/>
          <p:nvPr/>
        </p:nvSpPr>
        <p:spPr>
          <a:xfrm>
            <a:off x="793790" y="618696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Menna Allah Osama 23102157</a:t>
            </a:r>
            <a:endParaRPr lang="en-US" sz="1750" dirty="0"/>
          </a:p>
        </p:txBody>
      </p:sp>
      <p:sp>
        <p:nvSpPr>
          <p:cNvPr id="12" name="Text 10"/>
          <p:cNvSpPr/>
          <p:nvPr/>
        </p:nvSpPr>
        <p:spPr>
          <a:xfrm>
            <a:off x="793790" y="662916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Arwa </a:t>
            </a:r>
            <a:r>
              <a:rPr lang="en-US" sz="1750" dirty="0" err="1">
                <a:solidFill>
                  <a:srgbClr val="2A2742"/>
                </a:solidFill>
                <a:latin typeface="Arimo" pitchFamily="34" charset="0"/>
                <a:ea typeface="Arimo" pitchFamily="34" charset="-122"/>
                <a:cs typeface="Arimo" pitchFamily="34" charset="-120"/>
              </a:rPr>
              <a:t>Mohey</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Hamdy</a:t>
            </a:r>
            <a:r>
              <a:rPr lang="en-US" sz="1750" dirty="0">
                <a:solidFill>
                  <a:srgbClr val="2A2742"/>
                </a:solidFill>
                <a:latin typeface="Arimo" pitchFamily="34" charset="0"/>
                <a:ea typeface="Arimo" pitchFamily="34" charset="-122"/>
                <a:cs typeface="Arimo" pitchFamily="34" charset="-120"/>
              </a:rPr>
              <a:t> 23101371</a:t>
            </a:r>
            <a:endParaRPr lang="en-US" sz="1750" dirty="0"/>
          </a:p>
        </p:txBody>
      </p:sp>
      <p:sp>
        <p:nvSpPr>
          <p:cNvPr id="13" name="Text 11"/>
          <p:cNvSpPr/>
          <p:nvPr/>
        </p:nvSpPr>
        <p:spPr>
          <a:xfrm>
            <a:off x="793790" y="7247215"/>
            <a:ext cx="13042821" cy="290274"/>
          </a:xfrm>
          <a:prstGeom prst="rect">
            <a:avLst/>
          </a:prstGeom>
          <a:noFill/>
          <a:ln/>
        </p:spPr>
        <p:txBody>
          <a:bodyPr wrap="none" lIns="0" tIns="0" rIns="0" bIns="0" rtlCol="0" anchor="t"/>
          <a:lstStyle/>
          <a:p>
            <a:pPr marL="0" indent="0" algn="l">
              <a:lnSpc>
                <a:spcPts val="2250"/>
              </a:lnSpc>
              <a:buNone/>
            </a:pP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311825"/>
            <a:ext cx="5588913"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Network Configuration Costs and Benefits</a:t>
            </a:r>
            <a:endParaRPr lang="en-US" sz="2200" dirty="0"/>
          </a:p>
        </p:txBody>
      </p:sp>
      <p:sp>
        <p:nvSpPr>
          <p:cNvPr id="3" name="Text 1"/>
          <p:cNvSpPr/>
          <p:nvPr/>
        </p:nvSpPr>
        <p:spPr>
          <a:xfrm>
            <a:off x="396835" y="836176"/>
            <a:ext cx="13836729" cy="362903"/>
          </a:xfrm>
          <a:prstGeom prst="rect">
            <a:avLst/>
          </a:prstGeom>
          <a:noFill/>
          <a:ln/>
        </p:spPr>
        <p:txBody>
          <a:bodyPr wrap="squar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Implementing a robust enterprise network involves various costs, including hardware, software, and labor. However, these investments yield significant benefits in terms of efficiency, security, and scalability. The EIGRP routing protocol is chosen for its efficiency and rapid convergence.</a:t>
            </a:r>
            <a:endParaRPr lang="en-US" sz="850" dirty="0"/>
          </a:p>
        </p:txBody>
      </p:sp>
      <p:sp>
        <p:nvSpPr>
          <p:cNvPr id="4" name="Text 2"/>
          <p:cNvSpPr/>
          <p:nvPr/>
        </p:nvSpPr>
        <p:spPr>
          <a:xfrm>
            <a:off x="396835" y="1369100"/>
            <a:ext cx="1440894" cy="177165"/>
          </a:xfrm>
          <a:prstGeom prst="rect">
            <a:avLst/>
          </a:prstGeom>
          <a:noFill/>
          <a:ln/>
        </p:spPr>
        <p:txBody>
          <a:bodyPr wrap="none" lIns="0" tIns="0" rIns="0" bIns="0" rtlCol="0" anchor="t"/>
          <a:lstStyle/>
          <a:p>
            <a:pPr marL="0" indent="0" algn="l">
              <a:lnSpc>
                <a:spcPts val="1350"/>
              </a:lnSpc>
              <a:buNone/>
            </a:pPr>
            <a:r>
              <a:rPr lang="en-US" sz="1100" b="1" dirty="0">
                <a:solidFill>
                  <a:srgbClr val="231971"/>
                </a:solidFill>
                <a:latin typeface="Outfit Extra Bold" pitchFamily="34" charset="0"/>
                <a:ea typeface="Outfit Extra Bold" pitchFamily="34" charset="-122"/>
                <a:cs typeface="Outfit Extra Bold" pitchFamily="34" charset="-120"/>
              </a:rPr>
              <a:t>Cost-Benefit Analysis</a:t>
            </a:r>
            <a:endParaRPr lang="en-US" sz="1100" dirty="0"/>
          </a:p>
        </p:txBody>
      </p:sp>
      <p:pic>
        <p:nvPicPr>
          <p:cNvPr id="5" name="Image 0" descr="preencoded.png"/>
          <p:cNvPicPr>
            <a:picLocks noChangeAspect="1"/>
          </p:cNvPicPr>
          <p:nvPr/>
        </p:nvPicPr>
        <p:blipFill>
          <a:blip r:embed="rId3"/>
          <a:stretch>
            <a:fillRect/>
          </a:stretch>
        </p:blipFill>
        <p:spPr>
          <a:xfrm>
            <a:off x="396835" y="1716286"/>
            <a:ext cx="566976" cy="688777"/>
          </a:xfrm>
          <a:prstGeom prst="rect">
            <a:avLst/>
          </a:prstGeom>
        </p:spPr>
      </p:pic>
      <p:sp>
        <p:nvSpPr>
          <p:cNvPr id="6" name="Text 3"/>
          <p:cNvSpPr/>
          <p:nvPr/>
        </p:nvSpPr>
        <p:spPr>
          <a:xfrm>
            <a:off x="1077158" y="1829633"/>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2A2742"/>
                </a:solidFill>
                <a:latin typeface="Outfit Extra Bold" pitchFamily="34" charset="0"/>
                <a:ea typeface="Outfit Extra Bold" pitchFamily="34" charset="-122"/>
                <a:cs typeface="Outfit Extra Bold" pitchFamily="34" charset="-120"/>
              </a:rPr>
              <a:t>Reduced Downtime</a:t>
            </a:r>
            <a:endParaRPr lang="en-US" sz="1300" dirty="0"/>
          </a:p>
        </p:txBody>
      </p:sp>
      <p:sp>
        <p:nvSpPr>
          <p:cNvPr id="7" name="Text 4"/>
          <p:cNvSpPr/>
          <p:nvPr/>
        </p:nvSpPr>
        <p:spPr>
          <a:xfrm>
            <a:off x="1077158" y="2110264"/>
            <a:ext cx="13156406" cy="181451"/>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Robust configurations and redundant systems minimize network outages, leading to higher productivity.</a:t>
            </a:r>
            <a:endParaRPr lang="en-US" sz="850" dirty="0"/>
          </a:p>
        </p:txBody>
      </p:sp>
      <p:pic>
        <p:nvPicPr>
          <p:cNvPr id="8" name="Image 1" descr="preencoded.png"/>
          <p:cNvPicPr>
            <a:picLocks noChangeAspect="1"/>
          </p:cNvPicPr>
          <p:nvPr/>
        </p:nvPicPr>
        <p:blipFill>
          <a:blip r:embed="rId4"/>
          <a:stretch>
            <a:fillRect/>
          </a:stretch>
        </p:blipFill>
        <p:spPr>
          <a:xfrm>
            <a:off x="396835" y="2405063"/>
            <a:ext cx="566976" cy="688777"/>
          </a:xfrm>
          <a:prstGeom prst="rect">
            <a:avLst/>
          </a:prstGeom>
        </p:spPr>
      </p:pic>
      <p:sp>
        <p:nvSpPr>
          <p:cNvPr id="9" name="Text 5"/>
          <p:cNvSpPr/>
          <p:nvPr/>
        </p:nvSpPr>
        <p:spPr>
          <a:xfrm>
            <a:off x="1077158" y="2518410"/>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2A2742"/>
                </a:solidFill>
                <a:latin typeface="Outfit Extra Bold" pitchFamily="34" charset="0"/>
                <a:ea typeface="Outfit Extra Bold" pitchFamily="34" charset="-122"/>
                <a:cs typeface="Outfit Extra Bold" pitchFamily="34" charset="-120"/>
              </a:rPr>
              <a:t>Enhanced Security</a:t>
            </a:r>
            <a:endParaRPr lang="en-US" sz="1300" dirty="0"/>
          </a:p>
        </p:txBody>
      </p:sp>
      <p:sp>
        <p:nvSpPr>
          <p:cNvPr id="10" name="Text 6"/>
          <p:cNvSpPr/>
          <p:nvPr/>
        </p:nvSpPr>
        <p:spPr>
          <a:xfrm>
            <a:off x="1077158" y="2799040"/>
            <a:ext cx="13156406" cy="181451"/>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ACLs and SSH protect against unauthorized access and cyber threats, safeguarding sensitive data.</a:t>
            </a:r>
            <a:endParaRPr lang="en-US" sz="850" dirty="0"/>
          </a:p>
        </p:txBody>
      </p:sp>
      <p:pic>
        <p:nvPicPr>
          <p:cNvPr id="11" name="Image 2" descr="preencoded.png"/>
          <p:cNvPicPr>
            <a:picLocks noChangeAspect="1"/>
          </p:cNvPicPr>
          <p:nvPr/>
        </p:nvPicPr>
        <p:blipFill>
          <a:blip r:embed="rId5"/>
          <a:stretch>
            <a:fillRect/>
          </a:stretch>
        </p:blipFill>
        <p:spPr>
          <a:xfrm>
            <a:off x="396835" y="3093839"/>
            <a:ext cx="566976" cy="688777"/>
          </a:xfrm>
          <a:prstGeom prst="rect">
            <a:avLst/>
          </a:prstGeom>
        </p:spPr>
      </p:pic>
      <p:sp>
        <p:nvSpPr>
          <p:cNvPr id="12" name="Text 7"/>
          <p:cNvSpPr/>
          <p:nvPr/>
        </p:nvSpPr>
        <p:spPr>
          <a:xfrm>
            <a:off x="1077158" y="3207187"/>
            <a:ext cx="1842016" cy="212646"/>
          </a:xfrm>
          <a:prstGeom prst="rect">
            <a:avLst/>
          </a:prstGeom>
          <a:noFill/>
          <a:ln/>
        </p:spPr>
        <p:txBody>
          <a:bodyPr wrap="none" lIns="0" tIns="0" rIns="0" bIns="0" rtlCol="0" anchor="t"/>
          <a:lstStyle/>
          <a:p>
            <a:pPr marL="0" indent="0" algn="l">
              <a:lnSpc>
                <a:spcPts val="1650"/>
              </a:lnSpc>
              <a:buNone/>
            </a:pPr>
            <a:r>
              <a:rPr lang="en-US" sz="1300" b="1" dirty="0">
                <a:solidFill>
                  <a:srgbClr val="2A2742"/>
                </a:solidFill>
                <a:latin typeface="Outfit Extra Bold" pitchFamily="34" charset="0"/>
                <a:ea typeface="Outfit Extra Bold" pitchFamily="34" charset="-122"/>
                <a:cs typeface="Outfit Extra Bold" pitchFamily="34" charset="-120"/>
              </a:rPr>
              <a:t>Improved Performance</a:t>
            </a:r>
            <a:endParaRPr lang="en-US" sz="1300" dirty="0"/>
          </a:p>
        </p:txBody>
      </p:sp>
      <p:sp>
        <p:nvSpPr>
          <p:cNvPr id="13" name="Text 8"/>
          <p:cNvSpPr/>
          <p:nvPr/>
        </p:nvSpPr>
        <p:spPr>
          <a:xfrm>
            <a:off x="1077158" y="3487817"/>
            <a:ext cx="13156406" cy="181451"/>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Optimized routing and VLAN segmentation ensure faster data transmission and reduced latency.</a:t>
            </a:r>
            <a:endParaRPr lang="en-US" sz="850" dirty="0"/>
          </a:p>
        </p:txBody>
      </p:sp>
      <p:pic>
        <p:nvPicPr>
          <p:cNvPr id="14" name="Image 3" descr="preencoded.png"/>
          <p:cNvPicPr>
            <a:picLocks noChangeAspect="1"/>
          </p:cNvPicPr>
          <p:nvPr/>
        </p:nvPicPr>
        <p:blipFill>
          <a:blip r:embed="rId6"/>
          <a:stretch>
            <a:fillRect/>
          </a:stretch>
        </p:blipFill>
        <p:spPr>
          <a:xfrm>
            <a:off x="396835" y="3782616"/>
            <a:ext cx="566976" cy="688777"/>
          </a:xfrm>
          <a:prstGeom prst="rect">
            <a:avLst/>
          </a:prstGeom>
        </p:spPr>
      </p:pic>
      <p:sp>
        <p:nvSpPr>
          <p:cNvPr id="15" name="Text 9"/>
          <p:cNvSpPr/>
          <p:nvPr/>
        </p:nvSpPr>
        <p:spPr>
          <a:xfrm>
            <a:off x="1077158" y="3895963"/>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2A2742"/>
                </a:solidFill>
                <a:latin typeface="Outfit Extra Bold" pitchFamily="34" charset="0"/>
                <a:ea typeface="Outfit Extra Bold" pitchFamily="34" charset="-122"/>
                <a:cs typeface="Outfit Extra Bold" pitchFamily="34" charset="-120"/>
              </a:rPr>
              <a:t>Scalability</a:t>
            </a:r>
            <a:endParaRPr lang="en-US" sz="1300" dirty="0"/>
          </a:p>
        </p:txBody>
      </p:sp>
      <p:sp>
        <p:nvSpPr>
          <p:cNvPr id="16" name="Text 10"/>
          <p:cNvSpPr/>
          <p:nvPr/>
        </p:nvSpPr>
        <p:spPr>
          <a:xfrm>
            <a:off x="1077158" y="4176593"/>
            <a:ext cx="13156406" cy="181451"/>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A well-designed network can easily expand to accommodate future growth and new technologies.</a:t>
            </a:r>
            <a:endParaRPr lang="en-US" sz="850" dirty="0"/>
          </a:p>
        </p:txBody>
      </p:sp>
      <p:pic>
        <p:nvPicPr>
          <p:cNvPr id="17" name="Image 4" descr="preencoded.png"/>
          <p:cNvPicPr>
            <a:picLocks noChangeAspect="1"/>
          </p:cNvPicPr>
          <p:nvPr/>
        </p:nvPicPr>
        <p:blipFill>
          <a:blip r:embed="rId7"/>
          <a:stretch>
            <a:fillRect/>
          </a:stretch>
        </p:blipFill>
        <p:spPr>
          <a:xfrm>
            <a:off x="396835" y="4598908"/>
            <a:ext cx="12106870" cy="50255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4172069" y="283488"/>
            <a:ext cx="6286143" cy="2268260"/>
          </a:xfrm>
          <a:prstGeom prst="rect">
            <a:avLst/>
          </a:prstGeom>
        </p:spPr>
      </p:pic>
      <p:sp>
        <p:nvSpPr>
          <p:cNvPr id="4" name="Text 0"/>
          <p:cNvSpPr/>
          <p:nvPr/>
        </p:nvSpPr>
        <p:spPr>
          <a:xfrm>
            <a:off x="793790" y="4154567"/>
            <a:ext cx="7501652"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Network Topology Overview</a:t>
            </a:r>
            <a:endParaRPr lang="en-US" sz="4450" dirty="0"/>
          </a:p>
        </p:txBody>
      </p:sp>
      <p:sp>
        <p:nvSpPr>
          <p:cNvPr id="5" name="Text 1"/>
          <p:cNvSpPr/>
          <p:nvPr/>
        </p:nvSpPr>
        <p:spPr>
          <a:xfrm>
            <a:off x="793790" y="520350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This diagram illustrates the comprehensive network architecture, featuring a hierarchical design with core, distribution, and access layers. It integrates routers, multi-layer switches, and end-devices to ensure efficient data flow and robust connectivity.</a:t>
            </a:r>
            <a:endParaRPr lang="en-US" sz="1750" dirty="0"/>
          </a:p>
        </p:txBody>
      </p:sp>
      <p:sp>
        <p:nvSpPr>
          <p:cNvPr id="6" name="Text 2"/>
          <p:cNvSpPr/>
          <p:nvPr/>
        </p:nvSpPr>
        <p:spPr>
          <a:xfrm>
            <a:off x="793790" y="618446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Key components include multiple VLANs for segmenting traffic, EIGRP for dynamic routing, and various security mechanisms to protect network integrity.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45927"/>
            <a:ext cx="8945761"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VLAN Configuration and Trunking</a:t>
            </a:r>
            <a:endParaRPr lang="en-US" sz="4450" dirty="0"/>
          </a:p>
        </p:txBody>
      </p:sp>
      <p:sp>
        <p:nvSpPr>
          <p:cNvPr id="3" name="Text 1"/>
          <p:cNvSpPr/>
          <p:nvPr/>
        </p:nvSpPr>
        <p:spPr>
          <a:xfrm>
            <a:off x="793790" y="190833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VLANs segment the network into logical broadcast domains, enhancing security and performance. Trunk ports allow multiple VLANs to traverse a single physical link, critical for inter-VLAN communication across switches.</a:t>
            </a:r>
            <a:endParaRPr lang="en-US" sz="1750" dirty="0"/>
          </a:p>
        </p:txBody>
      </p:sp>
      <p:pic>
        <p:nvPicPr>
          <p:cNvPr id="4" name="Image 0" descr="preencoded.png"/>
          <p:cNvPicPr>
            <a:picLocks noChangeAspect="1"/>
          </p:cNvPicPr>
          <p:nvPr/>
        </p:nvPicPr>
        <p:blipFill>
          <a:blip r:embed="rId3"/>
          <a:stretch>
            <a:fillRect/>
          </a:stretch>
        </p:blipFill>
        <p:spPr>
          <a:xfrm>
            <a:off x="793790" y="3144441"/>
            <a:ext cx="7604284" cy="1640919"/>
          </a:xfrm>
          <a:prstGeom prst="rect">
            <a:avLst/>
          </a:prstGeom>
        </p:spPr>
      </p:pic>
      <p:pic>
        <p:nvPicPr>
          <p:cNvPr id="5" name="Image 1" descr="preencoded.png"/>
          <p:cNvPicPr>
            <a:picLocks noChangeAspect="1"/>
          </p:cNvPicPr>
          <p:nvPr/>
        </p:nvPicPr>
        <p:blipFill>
          <a:blip r:embed="rId4"/>
          <a:stretch>
            <a:fillRect/>
          </a:stretch>
        </p:blipFill>
        <p:spPr>
          <a:xfrm>
            <a:off x="793790" y="5040511"/>
            <a:ext cx="7604284" cy="1729383"/>
          </a:xfrm>
          <a:prstGeom prst="rect">
            <a:avLst/>
          </a:prstGeom>
        </p:spPr>
      </p:pic>
      <p:sp>
        <p:nvSpPr>
          <p:cNvPr id="6" name="Text 2"/>
          <p:cNvSpPr/>
          <p:nvPr/>
        </p:nvSpPr>
        <p:spPr>
          <a:xfrm>
            <a:off x="8959096" y="3116104"/>
            <a:ext cx="4885015" cy="708660"/>
          </a:xfrm>
          <a:prstGeom prst="rect">
            <a:avLst/>
          </a:prstGeom>
          <a:noFill/>
          <a:ln/>
        </p:spPr>
        <p:txBody>
          <a:bodyPr wrap="squar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Interface GigabitEthernet 0/1/7 Configuration</a:t>
            </a:r>
            <a:endParaRPr lang="en-US" sz="2200" dirty="0"/>
          </a:p>
        </p:txBody>
      </p:sp>
      <p:sp>
        <p:nvSpPr>
          <p:cNvPr id="7" name="Text 3"/>
          <p:cNvSpPr/>
          <p:nvPr/>
        </p:nvSpPr>
        <p:spPr>
          <a:xfrm>
            <a:off x="8959096" y="4051578"/>
            <a:ext cx="4885015" cy="145923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a:t>
            </a:r>
            <a:r>
              <a:rPr lang="en-US" sz="1750" dirty="0">
                <a:solidFill>
                  <a:srgbClr val="2A2742"/>
                </a:solidFill>
                <a:highlight>
                  <a:srgbClr val="EDEDED"/>
                </a:highlight>
                <a:latin typeface="Consolas" pitchFamily="34" charset="0"/>
                <a:ea typeface="Consolas" pitchFamily="34" charset="-122"/>
                <a:cs typeface="Consolas" pitchFamily="34" charset="-120"/>
              </a:rPr>
              <a:t>GigabitEthernet 0/1</a:t>
            </a:r>
            <a:r>
              <a:rPr lang="en-US" sz="1750" dirty="0">
                <a:solidFill>
                  <a:srgbClr val="2A2742"/>
                </a:solidFill>
                <a:latin typeface="Arimo" pitchFamily="34" charset="0"/>
                <a:ea typeface="Arimo" pitchFamily="34" charset="-122"/>
                <a:cs typeface="Arimo" pitchFamily="34" charset="-120"/>
              </a:rPr>
              <a:t> interface is configured as a trunk port, enabling it to carry traffic for VLANs. This setup ensures proper segregation and management of network traffic.</a:t>
            </a:r>
            <a:endParaRPr lang="en-US" sz="1750" dirty="0"/>
          </a:p>
        </p:txBody>
      </p:sp>
      <p:sp>
        <p:nvSpPr>
          <p:cNvPr id="8" name="Text 4"/>
          <p:cNvSpPr/>
          <p:nvPr/>
        </p:nvSpPr>
        <p:spPr>
          <a:xfrm>
            <a:off x="8959096" y="5714881"/>
            <a:ext cx="488501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VLAN 21 - 22 - 23:</a:t>
            </a:r>
            <a:r>
              <a:rPr lang="en-US" sz="1750" dirty="0">
                <a:solidFill>
                  <a:srgbClr val="2A2742"/>
                </a:solidFill>
                <a:latin typeface="Arimo" pitchFamily="34" charset="0"/>
                <a:ea typeface="Arimo" pitchFamily="34" charset="-122"/>
                <a:cs typeface="Arimo" pitchFamily="34" charset="-120"/>
              </a:rPr>
              <a:t> Computer Science </a:t>
            </a:r>
            <a:endParaRPr lang="en-US" sz="1750" dirty="0"/>
          </a:p>
        </p:txBody>
      </p:sp>
      <p:sp>
        <p:nvSpPr>
          <p:cNvPr id="9" name="Text 5"/>
          <p:cNvSpPr/>
          <p:nvPr/>
        </p:nvSpPr>
        <p:spPr>
          <a:xfrm>
            <a:off x="8959096" y="6157079"/>
            <a:ext cx="488501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VLAN 31-32-33-34:</a:t>
            </a:r>
            <a:r>
              <a:rPr lang="en-US" sz="1750" dirty="0">
                <a:solidFill>
                  <a:srgbClr val="2A2742"/>
                </a:solidFill>
                <a:latin typeface="Arimo" pitchFamily="34" charset="0"/>
                <a:ea typeface="Arimo" pitchFamily="34" charset="-122"/>
                <a:cs typeface="Arimo" pitchFamily="34" charset="-120"/>
              </a:rPr>
              <a:t> Engineering</a:t>
            </a:r>
            <a:endParaRPr lang="en-US" sz="1750" dirty="0"/>
          </a:p>
        </p:txBody>
      </p:sp>
      <p:sp>
        <p:nvSpPr>
          <p:cNvPr id="10" name="Text 6"/>
          <p:cNvSpPr/>
          <p:nvPr/>
        </p:nvSpPr>
        <p:spPr>
          <a:xfrm>
            <a:off x="8959096" y="6599277"/>
            <a:ext cx="488501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VLAN 41-42-43: </a:t>
            </a:r>
            <a:r>
              <a:rPr lang="en-US" sz="1750" dirty="0">
                <a:solidFill>
                  <a:srgbClr val="2A2742"/>
                </a:solidFill>
                <a:latin typeface="Arimo" pitchFamily="34" charset="0"/>
                <a:ea typeface="Arimo" pitchFamily="34" charset="-122"/>
                <a:cs typeface="Arimo" pitchFamily="34" charset="-120"/>
              </a:rPr>
              <a:t>Administration</a:t>
            </a:r>
            <a:endParaRPr lang="en-US" sz="1750" dirty="0"/>
          </a:p>
        </p:txBody>
      </p:sp>
      <p:sp>
        <p:nvSpPr>
          <p:cNvPr id="11" name="Text 7"/>
          <p:cNvSpPr/>
          <p:nvPr/>
        </p:nvSpPr>
        <p:spPr>
          <a:xfrm>
            <a:off x="8959096" y="7041475"/>
            <a:ext cx="488501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VLAN 51-52:</a:t>
            </a:r>
            <a:r>
              <a:rPr lang="en-US" sz="1750" dirty="0">
                <a:solidFill>
                  <a:srgbClr val="2A2742"/>
                </a:solidFill>
                <a:latin typeface="Arimo" pitchFamily="34" charset="0"/>
                <a:ea typeface="Arimo" pitchFamily="34" charset="-122"/>
                <a:cs typeface="Arimo" pitchFamily="34" charset="-120"/>
              </a:rPr>
              <a:t> Library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9367" y="510183"/>
            <a:ext cx="6711434" cy="579834"/>
          </a:xfrm>
          <a:prstGeom prst="rect">
            <a:avLst/>
          </a:prstGeom>
          <a:noFill/>
          <a:ln/>
        </p:spPr>
        <p:txBody>
          <a:bodyPr wrap="none" lIns="0" tIns="0" rIns="0" bIns="0" rtlCol="0" anchor="t"/>
          <a:lstStyle/>
          <a:p>
            <a:pPr marL="0" indent="0" algn="l">
              <a:lnSpc>
                <a:spcPts val="4550"/>
              </a:lnSpc>
              <a:buNone/>
            </a:pPr>
            <a:r>
              <a:rPr lang="en-US" sz="3650" b="1" dirty="0">
                <a:solidFill>
                  <a:srgbClr val="231971"/>
                </a:solidFill>
                <a:latin typeface="Outfit Extra Bold" pitchFamily="34" charset="0"/>
                <a:ea typeface="Outfit Extra Bold" pitchFamily="34" charset="-122"/>
                <a:cs typeface="Outfit Extra Bold" pitchFamily="34" charset="-120"/>
              </a:rPr>
              <a:t>EIGRP Routing Implementation</a:t>
            </a:r>
            <a:endParaRPr lang="en-US" sz="3650" dirty="0"/>
          </a:p>
        </p:txBody>
      </p:sp>
      <p:sp>
        <p:nvSpPr>
          <p:cNvPr id="3" name="Text 1"/>
          <p:cNvSpPr/>
          <p:nvPr/>
        </p:nvSpPr>
        <p:spPr>
          <a:xfrm>
            <a:off x="649367" y="1461016"/>
            <a:ext cx="13331666" cy="593408"/>
          </a:xfrm>
          <a:prstGeom prst="rect">
            <a:avLst/>
          </a:prstGeom>
          <a:noFill/>
          <a:ln/>
        </p:spPr>
        <p:txBody>
          <a:bodyPr wrap="squar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Enhanced Interior Gateway Routing Protocol (EIGRP) provides efficient and fast convergence for routing within the autonomous system. It dynamically discovers routes and maintains routing tables, ensuring optimal path selection.</a:t>
            </a:r>
            <a:endParaRPr lang="en-US" sz="1450" dirty="0"/>
          </a:p>
        </p:txBody>
      </p:sp>
      <p:pic>
        <p:nvPicPr>
          <p:cNvPr id="4" name="Image 0" descr="preencoded.png"/>
          <p:cNvPicPr>
            <a:picLocks noChangeAspect="1"/>
          </p:cNvPicPr>
          <p:nvPr/>
        </p:nvPicPr>
        <p:blipFill>
          <a:blip r:embed="rId3"/>
          <a:stretch>
            <a:fillRect/>
          </a:stretch>
        </p:blipFill>
        <p:spPr>
          <a:xfrm>
            <a:off x="649367" y="2263140"/>
            <a:ext cx="10042208" cy="1956911"/>
          </a:xfrm>
          <a:prstGeom prst="rect">
            <a:avLst/>
          </a:prstGeom>
        </p:spPr>
      </p:pic>
      <p:sp>
        <p:nvSpPr>
          <p:cNvPr id="5" name="Text 2"/>
          <p:cNvSpPr/>
          <p:nvPr/>
        </p:nvSpPr>
        <p:spPr>
          <a:xfrm>
            <a:off x="649367" y="4498300"/>
            <a:ext cx="3078599" cy="289917"/>
          </a:xfrm>
          <a:prstGeom prst="rect">
            <a:avLst/>
          </a:prstGeom>
          <a:noFill/>
          <a:ln/>
        </p:spPr>
        <p:txBody>
          <a:bodyPr wrap="none" lIns="0" tIns="0" rIns="0" bIns="0" rtlCol="0" anchor="t"/>
          <a:lstStyle/>
          <a:p>
            <a:pPr marL="0" indent="0" algn="l">
              <a:lnSpc>
                <a:spcPts val="2250"/>
              </a:lnSpc>
              <a:buNone/>
            </a:pPr>
            <a:r>
              <a:rPr lang="en-US" sz="1800" b="1" dirty="0">
                <a:solidFill>
                  <a:srgbClr val="231971"/>
                </a:solidFill>
                <a:latin typeface="Outfit Extra Bold" pitchFamily="34" charset="0"/>
                <a:ea typeface="Outfit Extra Bold" pitchFamily="34" charset="-122"/>
                <a:cs typeface="Outfit Extra Bold" pitchFamily="34" charset="-120"/>
              </a:rPr>
              <a:t>EIGRP Configuration Details</a:t>
            </a:r>
            <a:endParaRPr lang="en-US" sz="1800" dirty="0"/>
          </a:p>
        </p:txBody>
      </p:sp>
      <p:sp>
        <p:nvSpPr>
          <p:cNvPr id="6" name="Shape 3"/>
          <p:cNvSpPr/>
          <p:nvPr/>
        </p:nvSpPr>
        <p:spPr>
          <a:xfrm>
            <a:off x="649367" y="5066467"/>
            <a:ext cx="4320183" cy="2655927"/>
          </a:xfrm>
          <a:prstGeom prst="roundRect">
            <a:avLst>
              <a:gd name="adj" fmla="val 4131"/>
            </a:avLst>
          </a:prstGeom>
          <a:solidFill>
            <a:srgbClr val="FAFAFA">
              <a:alpha val="95000"/>
            </a:srgbClr>
          </a:solidFill>
          <a:ln w="22860">
            <a:solidFill>
              <a:srgbClr val="BDB8DF"/>
            </a:solidFill>
            <a:prstDash val="solid"/>
          </a:ln>
        </p:spPr>
      </p:sp>
      <p:sp>
        <p:nvSpPr>
          <p:cNvPr id="7" name="Shape 4"/>
          <p:cNvSpPr/>
          <p:nvPr/>
        </p:nvSpPr>
        <p:spPr>
          <a:xfrm>
            <a:off x="626507" y="5066467"/>
            <a:ext cx="91440" cy="2655927"/>
          </a:xfrm>
          <a:prstGeom prst="roundRect">
            <a:avLst>
              <a:gd name="adj" fmla="val 85221"/>
            </a:avLst>
          </a:prstGeom>
          <a:solidFill>
            <a:srgbClr val="5E4CE6"/>
          </a:solidFill>
          <a:ln/>
        </p:spPr>
      </p:sp>
      <p:sp>
        <p:nvSpPr>
          <p:cNvPr id="8" name="Text 5"/>
          <p:cNvSpPr/>
          <p:nvPr/>
        </p:nvSpPr>
        <p:spPr>
          <a:xfrm>
            <a:off x="926306" y="5274826"/>
            <a:ext cx="2782967" cy="347782"/>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Routing Process</a:t>
            </a:r>
            <a:endParaRPr lang="en-US" sz="2150" dirty="0"/>
          </a:p>
        </p:txBody>
      </p:sp>
      <p:sp>
        <p:nvSpPr>
          <p:cNvPr id="9" name="Text 6"/>
          <p:cNvSpPr/>
          <p:nvPr/>
        </p:nvSpPr>
        <p:spPr>
          <a:xfrm>
            <a:off x="926306" y="5733812"/>
            <a:ext cx="3834884" cy="1483519"/>
          </a:xfrm>
          <a:prstGeom prst="rect">
            <a:avLst/>
          </a:prstGeom>
          <a:noFill/>
          <a:ln/>
        </p:spPr>
        <p:txBody>
          <a:bodyPr wrap="squar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EIGRP is configured with an Autonomous System (AS) number, defining the scope of the routing domain. This ensures that only routers within the same AS can exchange EIGRP routing information.</a:t>
            </a:r>
            <a:endParaRPr lang="en-US" sz="1450" dirty="0"/>
          </a:p>
        </p:txBody>
      </p:sp>
      <p:sp>
        <p:nvSpPr>
          <p:cNvPr id="10" name="Shape 7"/>
          <p:cNvSpPr/>
          <p:nvPr/>
        </p:nvSpPr>
        <p:spPr>
          <a:xfrm>
            <a:off x="5155049" y="5066467"/>
            <a:ext cx="4320183" cy="2655927"/>
          </a:xfrm>
          <a:prstGeom prst="roundRect">
            <a:avLst>
              <a:gd name="adj" fmla="val 4131"/>
            </a:avLst>
          </a:prstGeom>
          <a:solidFill>
            <a:srgbClr val="FAFAFA">
              <a:alpha val="95000"/>
            </a:srgbClr>
          </a:solidFill>
          <a:ln w="22860">
            <a:solidFill>
              <a:srgbClr val="BDB8DF"/>
            </a:solidFill>
            <a:prstDash val="solid"/>
          </a:ln>
        </p:spPr>
      </p:sp>
      <p:sp>
        <p:nvSpPr>
          <p:cNvPr id="11" name="Shape 8"/>
          <p:cNvSpPr/>
          <p:nvPr/>
        </p:nvSpPr>
        <p:spPr>
          <a:xfrm>
            <a:off x="5132189" y="5066467"/>
            <a:ext cx="91440" cy="2655927"/>
          </a:xfrm>
          <a:prstGeom prst="roundRect">
            <a:avLst>
              <a:gd name="adj" fmla="val 85221"/>
            </a:avLst>
          </a:prstGeom>
          <a:solidFill>
            <a:srgbClr val="5E4CE6"/>
          </a:solidFill>
          <a:ln/>
        </p:spPr>
      </p:sp>
      <p:sp>
        <p:nvSpPr>
          <p:cNvPr id="12" name="Text 9"/>
          <p:cNvSpPr/>
          <p:nvPr/>
        </p:nvSpPr>
        <p:spPr>
          <a:xfrm>
            <a:off x="5431988" y="5274826"/>
            <a:ext cx="2800350" cy="347782"/>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Route Summarization</a:t>
            </a:r>
            <a:endParaRPr lang="en-US" sz="2150" dirty="0"/>
          </a:p>
        </p:txBody>
      </p:sp>
      <p:sp>
        <p:nvSpPr>
          <p:cNvPr id="13" name="Text 10"/>
          <p:cNvSpPr/>
          <p:nvPr/>
        </p:nvSpPr>
        <p:spPr>
          <a:xfrm>
            <a:off x="5431988" y="5733812"/>
            <a:ext cx="3834884" cy="1186815"/>
          </a:xfrm>
          <a:prstGeom prst="rect">
            <a:avLst/>
          </a:prstGeom>
          <a:noFill/>
          <a:ln/>
        </p:spPr>
        <p:txBody>
          <a:bodyPr wrap="squar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Summarization reduces the size of routing tables and optimizes routing efficiency, especially in large networks. It consolidates multiple routes into a single summary address.</a:t>
            </a:r>
            <a:endParaRPr lang="en-US" sz="1450" dirty="0"/>
          </a:p>
        </p:txBody>
      </p:sp>
      <p:sp>
        <p:nvSpPr>
          <p:cNvPr id="14" name="Shape 11"/>
          <p:cNvSpPr/>
          <p:nvPr/>
        </p:nvSpPr>
        <p:spPr>
          <a:xfrm>
            <a:off x="9660731" y="5066467"/>
            <a:ext cx="4320183" cy="2655927"/>
          </a:xfrm>
          <a:prstGeom prst="roundRect">
            <a:avLst>
              <a:gd name="adj" fmla="val 4131"/>
            </a:avLst>
          </a:prstGeom>
          <a:solidFill>
            <a:srgbClr val="FAFAFA">
              <a:alpha val="95000"/>
            </a:srgbClr>
          </a:solidFill>
          <a:ln w="22860">
            <a:solidFill>
              <a:srgbClr val="BDB8DF"/>
            </a:solidFill>
            <a:prstDash val="solid"/>
          </a:ln>
        </p:spPr>
      </p:sp>
      <p:sp>
        <p:nvSpPr>
          <p:cNvPr id="15" name="Shape 12"/>
          <p:cNvSpPr/>
          <p:nvPr/>
        </p:nvSpPr>
        <p:spPr>
          <a:xfrm>
            <a:off x="9637871" y="5066467"/>
            <a:ext cx="91440" cy="2655927"/>
          </a:xfrm>
          <a:prstGeom prst="roundRect">
            <a:avLst>
              <a:gd name="adj" fmla="val 85221"/>
            </a:avLst>
          </a:prstGeom>
          <a:solidFill>
            <a:srgbClr val="5E4CE6"/>
          </a:solidFill>
          <a:ln/>
        </p:spPr>
      </p:sp>
      <p:sp>
        <p:nvSpPr>
          <p:cNvPr id="16" name="Text 13"/>
          <p:cNvSpPr/>
          <p:nvPr/>
        </p:nvSpPr>
        <p:spPr>
          <a:xfrm>
            <a:off x="9937671" y="5274826"/>
            <a:ext cx="2782967" cy="347782"/>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Interface Settings</a:t>
            </a:r>
            <a:endParaRPr lang="en-US" sz="2150" dirty="0"/>
          </a:p>
        </p:txBody>
      </p:sp>
      <p:sp>
        <p:nvSpPr>
          <p:cNvPr id="17" name="Text 14"/>
          <p:cNvSpPr/>
          <p:nvPr/>
        </p:nvSpPr>
        <p:spPr>
          <a:xfrm>
            <a:off x="9937671" y="5733812"/>
            <a:ext cx="3834884" cy="1780222"/>
          </a:xfrm>
          <a:prstGeom prst="rect">
            <a:avLst/>
          </a:prstGeom>
          <a:noFill/>
          <a:ln/>
        </p:spPr>
        <p:txBody>
          <a:bodyPr wrap="squar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Specific interfaces are enabled for EIGRP, allowing them to participate in the routing process and exchange routing updates with neighbors. Passive interfaces can also be configured to prevent unnecessary routing updates on certain segments.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0204" y="534352"/>
            <a:ext cx="10372844" cy="607338"/>
          </a:xfrm>
          <a:prstGeom prst="rect">
            <a:avLst/>
          </a:prstGeom>
          <a:noFill/>
          <a:ln/>
        </p:spPr>
        <p:txBody>
          <a:bodyPr wrap="none" lIns="0" tIns="0" rIns="0" bIns="0" rtlCol="0" anchor="t"/>
          <a:lstStyle/>
          <a:p>
            <a:pPr marL="0" indent="0" algn="l">
              <a:lnSpc>
                <a:spcPts val="4750"/>
              </a:lnSpc>
              <a:buNone/>
            </a:pPr>
            <a:r>
              <a:rPr lang="en-US" sz="3800" b="1" dirty="0">
                <a:solidFill>
                  <a:srgbClr val="231971"/>
                </a:solidFill>
                <a:latin typeface="Outfit Extra Bold" pitchFamily="34" charset="0"/>
                <a:ea typeface="Outfit Extra Bold" pitchFamily="34" charset="-122"/>
                <a:cs typeface="Outfit Extra Bold" pitchFamily="34" charset="-120"/>
              </a:rPr>
              <a:t>Multi-Layer Switches and Router Connectivity</a:t>
            </a:r>
            <a:endParaRPr lang="en-US" sz="3800" dirty="0"/>
          </a:p>
        </p:txBody>
      </p:sp>
      <p:sp>
        <p:nvSpPr>
          <p:cNvPr id="3" name="Text 1"/>
          <p:cNvSpPr/>
          <p:nvPr/>
        </p:nvSpPr>
        <p:spPr>
          <a:xfrm>
            <a:off x="680204" y="1530310"/>
            <a:ext cx="13269992" cy="621744"/>
          </a:xfrm>
          <a:prstGeom prst="rect">
            <a:avLst/>
          </a:prstGeom>
          <a:noFill/>
          <a:ln/>
        </p:spPr>
        <p:txBody>
          <a:bodyPr wrap="squar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Multi-layer switches combine Layer 2 switching with Layer 3 routing capabilities, enabling efficient inter-VLAN routing without needing an external router. This optimizes network performance and simplifies network design.</a:t>
            </a:r>
            <a:endParaRPr lang="en-US" sz="1500" dirty="0"/>
          </a:p>
        </p:txBody>
      </p:sp>
      <p:pic>
        <p:nvPicPr>
          <p:cNvPr id="4" name="Image 0" descr="preencoded.png"/>
          <p:cNvPicPr>
            <a:picLocks noChangeAspect="1"/>
          </p:cNvPicPr>
          <p:nvPr/>
        </p:nvPicPr>
        <p:blipFill>
          <a:blip r:embed="rId3"/>
          <a:stretch>
            <a:fillRect/>
          </a:stretch>
        </p:blipFill>
        <p:spPr>
          <a:xfrm>
            <a:off x="680204" y="2370653"/>
            <a:ext cx="7190899" cy="1530429"/>
          </a:xfrm>
          <a:prstGeom prst="rect">
            <a:avLst/>
          </a:prstGeom>
        </p:spPr>
      </p:pic>
      <p:sp>
        <p:nvSpPr>
          <p:cNvPr id="5" name="Text 2"/>
          <p:cNvSpPr/>
          <p:nvPr/>
        </p:nvSpPr>
        <p:spPr>
          <a:xfrm>
            <a:off x="680204" y="4192548"/>
            <a:ext cx="2588062" cy="303609"/>
          </a:xfrm>
          <a:prstGeom prst="rect">
            <a:avLst/>
          </a:prstGeom>
          <a:noFill/>
          <a:ln/>
        </p:spPr>
        <p:txBody>
          <a:bodyPr wrap="none" lIns="0" tIns="0" rIns="0" bIns="0" rtlCol="0" anchor="t"/>
          <a:lstStyle/>
          <a:p>
            <a:pPr marL="0" indent="0" algn="l">
              <a:lnSpc>
                <a:spcPts val="2350"/>
              </a:lnSpc>
              <a:buNone/>
            </a:pPr>
            <a:r>
              <a:rPr lang="en-US" sz="1900" b="1" dirty="0">
                <a:solidFill>
                  <a:srgbClr val="231971"/>
                </a:solidFill>
                <a:latin typeface="Outfit Extra Bold" pitchFamily="34" charset="0"/>
                <a:ea typeface="Outfit Extra Bold" pitchFamily="34" charset="-122"/>
                <a:cs typeface="Outfit Extra Bold" pitchFamily="34" charset="-120"/>
              </a:rPr>
              <a:t>Connecting to a Router</a:t>
            </a:r>
            <a:endParaRPr lang="en-US" sz="1900" dirty="0"/>
          </a:p>
        </p:txBody>
      </p:sp>
      <p:sp>
        <p:nvSpPr>
          <p:cNvPr id="6" name="Text 3"/>
          <p:cNvSpPr/>
          <p:nvPr/>
        </p:nvSpPr>
        <p:spPr>
          <a:xfrm>
            <a:off x="680204" y="4787622"/>
            <a:ext cx="13269992" cy="621744"/>
          </a:xfrm>
          <a:prstGeom prst="rect">
            <a:avLst/>
          </a:prstGeom>
          <a:noFill/>
          <a:ln/>
        </p:spPr>
        <p:txBody>
          <a:bodyPr wrap="squar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When a multi-layer switch connects to a dedicated router, the router typically handles routing between different subnets or provides external network connectivity (e.g., to the internet). This configuration allows for advanced routing features and perimeter security.</a:t>
            </a:r>
            <a:endParaRPr lang="en-US" sz="1500" dirty="0"/>
          </a:p>
        </p:txBody>
      </p:sp>
      <p:sp>
        <p:nvSpPr>
          <p:cNvPr id="7" name="Shape 4"/>
          <p:cNvSpPr/>
          <p:nvPr/>
        </p:nvSpPr>
        <p:spPr>
          <a:xfrm>
            <a:off x="680204" y="5627965"/>
            <a:ext cx="6537841" cy="2067520"/>
          </a:xfrm>
          <a:prstGeom prst="roundRect">
            <a:avLst>
              <a:gd name="adj" fmla="val 3948"/>
            </a:avLst>
          </a:prstGeom>
          <a:solidFill>
            <a:srgbClr val="E9E6FA"/>
          </a:solidFill>
          <a:ln w="7620">
            <a:solidFill>
              <a:srgbClr val="BDB8DF"/>
            </a:solidFill>
            <a:prstDash val="solid"/>
          </a:ln>
        </p:spPr>
      </p:sp>
      <p:sp>
        <p:nvSpPr>
          <p:cNvPr id="8" name="Text 5"/>
          <p:cNvSpPr/>
          <p:nvPr/>
        </p:nvSpPr>
        <p:spPr>
          <a:xfrm>
            <a:off x="882134" y="5829895"/>
            <a:ext cx="2429351" cy="303609"/>
          </a:xfrm>
          <a:prstGeom prst="rect">
            <a:avLst/>
          </a:prstGeom>
          <a:noFill/>
          <a:ln/>
        </p:spPr>
        <p:txBody>
          <a:bodyPr wrap="none" lIns="0" tIns="0" rIns="0" bIns="0" rtlCol="0" anchor="t"/>
          <a:lstStyle/>
          <a:p>
            <a:pPr marL="0" indent="0" algn="l">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Inter-VLAN Routing</a:t>
            </a:r>
            <a:endParaRPr lang="en-US" sz="1900" dirty="0"/>
          </a:p>
        </p:txBody>
      </p:sp>
      <p:sp>
        <p:nvSpPr>
          <p:cNvPr id="9" name="Text 6"/>
          <p:cNvSpPr/>
          <p:nvPr/>
        </p:nvSpPr>
        <p:spPr>
          <a:xfrm>
            <a:off x="882134" y="6250067"/>
            <a:ext cx="6133981" cy="1243489"/>
          </a:xfrm>
          <a:prstGeom prst="rect">
            <a:avLst/>
          </a:prstGeom>
          <a:noFill/>
          <a:ln/>
        </p:spPr>
        <p:txBody>
          <a:bodyPr wrap="squar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Multi-layer switches can perform routing between VLANs, eliminating the need to send traffic to a separate router for internal subnet communication. This is achieved through Switched Virtual Interfaces (SVIs).</a:t>
            </a:r>
            <a:endParaRPr lang="en-US" sz="1500" dirty="0"/>
          </a:p>
        </p:txBody>
      </p:sp>
      <p:sp>
        <p:nvSpPr>
          <p:cNvPr id="10" name="Shape 7"/>
          <p:cNvSpPr/>
          <p:nvPr/>
        </p:nvSpPr>
        <p:spPr>
          <a:xfrm>
            <a:off x="7412355" y="5627965"/>
            <a:ext cx="6537841" cy="2067520"/>
          </a:xfrm>
          <a:prstGeom prst="roundRect">
            <a:avLst>
              <a:gd name="adj" fmla="val 3948"/>
            </a:avLst>
          </a:prstGeom>
          <a:solidFill>
            <a:srgbClr val="E9E6FA"/>
          </a:solidFill>
          <a:ln w="7620">
            <a:solidFill>
              <a:srgbClr val="BDB8DF"/>
            </a:solidFill>
            <a:prstDash val="solid"/>
          </a:ln>
        </p:spPr>
      </p:sp>
      <p:sp>
        <p:nvSpPr>
          <p:cNvPr id="11" name="Text 8"/>
          <p:cNvSpPr/>
          <p:nvPr/>
        </p:nvSpPr>
        <p:spPr>
          <a:xfrm>
            <a:off x="7614285" y="5829895"/>
            <a:ext cx="2691527" cy="303609"/>
          </a:xfrm>
          <a:prstGeom prst="rect">
            <a:avLst/>
          </a:prstGeom>
          <a:noFill/>
          <a:ln/>
        </p:spPr>
        <p:txBody>
          <a:bodyPr wrap="none" lIns="0" tIns="0" rIns="0" bIns="0" rtlCol="0" anchor="t"/>
          <a:lstStyle/>
          <a:p>
            <a:pPr marL="0" indent="0" algn="l">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Router on a Stick (RoaS)</a:t>
            </a:r>
            <a:endParaRPr lang="en-US" sz="1900" dirty="0"/>
          </a:p>
        </p:txBody>
      </p:sp>
      <p:sp>
        <p:nvSpPr>
          <p:cNvPr id="12" name="Text 9"/>
          <p:cNvSpPr/>
          <p:nvPr/>
        </p:nvSpPr>
        <p:spPr>
          <a:xfrm>
            <a:off x="7614285" y="6250067"/>
            <a:ext cx="6133981" cy="932617"/>
          </a:xfrm>
          <a:prstGeom prst="rect">
            <a:avLst/>
          </a:prstGeom>
          <a:noFill/>
          <a:ln/>
        </p:spPr>
        <p:txBody>
          <a:bodyPr wrap="squar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For scenarios where a multi-layer switch isn't used for inter-VLAN routing, a single physical interface on a router can be configured with multiple sub-interfaces, each assigned to a different VLAN.</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05646" y="410766"/>
            <a:ext cx="4956810" cy="362188"/>
          </a:xfrm>
          <a:prstGeom prst="rect">
            <a:avLst/>
          </a:prstGeom>
          <a:noFill/>
          <a:ln/>
        </p:spPr>
        <p:txBody>
          <a:bodyPr wrap="none" lIns="0" tIns="0" rIns="0" bIns="0" rtlCol="0" anchor="t"/>
          <a:lstStyle/>
          <a:p>
            <a:pPr marL="0" indent="0" algn="l">
              <a:lnSpc>
                <a:spcPts val="2850"/>
              </a:lnSpc>
              <a:buNone/>
            </a:pPr>
            <a:r>
              <a:rPr lang="en-US" sz="2250" b="1" dirty="0">
                <a:solidFill>
                  <a:srgbClr val="231971"/>
                </a:solidFill>
                <a:latin typeface="Outfit Extra Bold" pitchFamily="34" charset="0"/>
                <a:ea typeface="Outfit Extra Bold" pitchFamily="34" charset="-122"/>
                <a:cs typeface="Outfit Extra Bold" pitchFamily="34" charset="-120"/>
              </a:rPr>
              <a:t>DHCP Configuration for Main Router</a:t>
            </a:r>
            <a:endParaRPr lang="en-US" sz="2250" dirty="0"/>
          </a:p>
        </p:txBody>
      </p:sp>
      <p:sp>
        <p:nvSpPr>
          <p:cNvPr id="3" name="Text 1"/>
          <p:cNvSpPr/>
          <p:nvPr/>
        </p:nvSpPr>
        <p:spPr>
          <a:xfrm>
            <a:off x="405646" y="946785"/>
            <a:ext cx="13819108" cy="185499"/>
          </a:xfrm>
          <a:prstGeom prst="rect">
            <a:avLst/>
          </a:prstGeom>
          <a:noFill/>
          <a:ln/>
        </p:spPr>
        <p:txBody>
          <a:bodyPr wrap="none" lIns="0" tIns="0" rIns="0" bIns="0" rtlCol="0" anchor="t"/>
          <a:lstStyle/>
          <a:p>
            <a:pPr marL="0" indent="0" algn="l">
              <a:lnSpc>
                <a:spcPts val="1450"/>
              </a:lnSpc>
              <a:buNone/>
            </a:pPr>
            <a:r>
              <a:rPr lang="en-US" sz="900" dirty="0">
                <a:solidFill>
                  <a:srgbClr val="2A2742"/>
                </a:solidFill>
                <a:latin typeface="Arimo" pitchFamily="34" charset="0"/>
                <a:ea typeface="Arimo" pitchFamily="34" charset="-122"/>
                <a:cs typeface="Arimo" pitchFamily="34" charset="-120"/>
              </a:rPr>
              <a:t>Dynamic Host Configuration Protocol (DHCP) automates the assignment of IP addresses and other network configuration parameters to devices on the network, simplifying network management and reducing administrative overhead.</a:t>
            </a:r>
            <a:endParaRPr lang="en-US" sz="900" dirty="0"/>
          </a:p>
        </p:txBody>
      </p:sp>
      <p:sp>
        <p:nvSpPr>
          <p:cNvPr id="4" name="Text 2"/>
          <p:cNvSpPr/>
          <p:nvPr/>
        </p:nvSpPr>
        <p:spPr>
          <a:xfrm>
            <a:off x="405646" y="1306116"/>
            <a:ext cx="1448753" cy="181094"/>
          </a:xfrm>
          <a:prstGeom prst="rect">
            <a:avLst/>
          </a:prstGeom>
          <a:noFill/>
          <a:ln/>
        </p:spPr>
        <p:txBody>
          <a:bodyPr wrap="none" lIns="0" tIns="0" rIns="0" bIns="0" rtlCol="0" anchor="t"/>
          <a:lstStyle/>
          <a:p>
            <a:pPr marL="0" indent="0" algn="l">
              <a:lnSpc>
                <a:spcPts val="1400"/>
              </a:lnSpc>
              <a:buNone/>
            </a:pPr>
            <a:r>
              <a:rPr lang="en-US" sz="1100" b="1" dirty="0">
                <a:solidFill>
                  <a:srgbClr val="231971"/>
                </a:solidFill>
                <a:latin typeface="Outfit Extra Bold" pitchFamily="34" charset="0"/>
                <a:ea typeface="Outfit Extra Bold" pitchFamily="34" charset="-122"/>
                <a:cs typeface="Outfit Extra Bold" pitchFamily="34" charset="-120"/>
              </a:rPr>
              <a:t>Key DHCP Elements</a:t>
            </a:r>
            <a:endParaRPr lang="en-US" sz="1100" dirty="0"/>
          </a:p>
        </p:txBody>
      </p:sp>
      <p:sp>
        <p:nvSpPr>
          <p:cNvPr id="5" name="Shape 3"/>
          <p:cNvSpPr/>
          <p:nvPr/>
        </p:nvSpPr>
        <p:spPr>
          <a:xfrm>
            <a:off x="405646" y="1661041"/>
            <a:ext cx="260747" cy="260747"/>
          </a:xfrm>
          <a:prstGeom prst="roundRect">
            <a:avLst>
              <a:gd name="adj" fmla="val 18670"/>
            </a:avLst>
          </a:prstGeom>
          <a:solidFill>
            <a:srgbClr val="E9E6FA"/>
          </a:solidFill>
          <a:ln w="7620">
            <a:solidFill>
              <a:srgbClr val="BDB8DF"/>
            </a:solidFill>
            <a:prstDash val="solid"/>
          </a:ln>
        </p:spPr>
      </p:sp>
      <p:sp>
        <p:nvSpPr>
          <p:cNvPr id="6" name="Text 4"/>
          <p:cNvSpPr/>
          <p:nvPr/>
        </p:nvSpPr>
        <p:spPr>
          <a:xfrm>
            <a:off x="449104" y="1682770"/>
            <a:ext cx="173831" cy="217289"/>
          </a:xfrm>
          <a:prstGeom prst="rect">
            <a:avLst/>
          </a:prstGeom>
          <a:noFill/>
          <a:ln/>
        </p:spPr>
        <p:txBody>
          <a:bodyPr wrap="none" lIns="0" tIns="0" rIns="0" bIns="0" rtlCol="0" anchor="t"/>
          <a:lstStyle/>
          <a:p>
            <a:pPr marL="0" indent="0" algn="ctr">
              <a:lnSpc>
                <a:spcPts val="1350"/>
              </a:lnSpc>
              <a:buNone/>
            </a:pPr>
            <a:r>
              <a:rPr lang="en-US" sz="1350" b="1" dirty="0">
                <a:solidFill>
                  <a:srgbClr val="2A2742"/>
                </a:solidFill>
                <a:latin typeface="Outfit Extra Bold" pitchFamily="34" charset="0"/>
                <a:ea typeface="Outfit Extra Bold" pitchFamily="34" charset="-122"/>
                <a:cs typeface="Outfit Extra Bold" pitchFamily="34" charset="-120"/>
              </a:rPr>
              <a:t>1</a:t>
            </a:r>
            <a:endParaRPr lang="en-US" sz="1350" dirty="0"/>
          </a:p>
        </p:txBody>
      </p:sp>
      <p:sp>
        <p:nvSpPr>
          <p:cNvPr id="7" name="Text 5"/>
          <p:cNvSpPr/>
          <p:nvPr/>
        </p:nvSpPr>
        <p:spPr>
          <a:xfrm>
            <a:off x="782241" y="1682710"/>
            <a:ext cx="1738551" cy="217289"/>
          </a:xfrm>
          <a:prstGeom prst="rect">
            <a:avLst/>
          </a:prstGeom>
          <a:noFill/>
          <a:ln/>
        </p:spPr>
        <p:txBody>
          <a:bodyPr wrap="none" lIns="0" tIns="0" rIns="0" bIns="0" rtlCol="0" anchor="t"/>
          <a:lstStyle/>
          <a:p>
            <a:pPr marL="0" indent="0" algn="l">
              <a:lnSpc>
                <a:spcPts val="1700"/>
              </a:lnSpc>
              <a:buNone/>
            </a:pPr>
            <a:r>
              <a:rPr lang="en-US" sz="1350" b="1" dirty="0">
                <a:solidFill>
                  <a:srgbClr val="2A2742"/>
                </a:solidFill>
                <a:latin typeface="Outfit Extra Bold" pitchFamily="34" charset="0"/>
                <a:ea typeface="Outfit Extra Bold" pitchFamily="34" charset="-122"/>
                <a:cs typeface="Outfit Extra Bold" pitchFamily="34" charset="-120"/>
              </a:rPr>
              <a:t>Exclusion Addresses</a:t>
            </a:r>
            <a:endParaRPr lang="en-US" sz="1350" dirty="0"/>
          </a:p>
        </p:txBody>
      </p:sp>
      <p:sp>
        <p:nvSpPr>
          <p:cNvPr id="8" name="Text 6"/>
          <p:cNvSpPr/>
          <p:nvPr/>
        </p:nvSpPr>
        <p:spPr>
          <a:xfrm>
            <a:off x="782241" y="1969532"/>
            <a:ext cx="13442513" cy="185499"/>
          </a:xfrm>
          <a:prstGeom prst="rect">
            <a:avLst/>
          </a:prstGeom>
          <a:noFill/>
          <a:ln/>
        </p:spPr>
        <p:txBody>
          <a:bodyPr wrap="none" lIns="0" tIns="0" rIns="0" bIns="0" rtlCol="0" anchor="t"/>
          <a:lstStyle/>
          <a:p>
            <a:pPr marL="0" indent="0" algn="l">
              <a:lnSpc>
                <a:spcPts val="1450"/>
              </a:lnSpc>
              <a:buNone/>
            </a:pPr>
            <a:r>
              <a:rPr lang="en-US" sz="900" dirty="0">
                <a:solidFill>
                  <a:srgbClr val="2A2742"/>
                </a:solidFill>
                <a:latin typeface="Arimo" pitchFamily="34" charset="0"/>
                <a:ea typeface="Arimo" pitchFamily="34" charset="-122"/>
                <a:cs typeface="Arimo" pitchFamily="34" charset="-120"/>
              </a:rPr>
              <a:t>Specific IP addresses within a DHCP pool can be excluded from automatic assignment to ensure they remain available for static assignments (e.g., servers, network devices).</a:t>
            </a:r>
            <a:endParaRPr lang="en-US" sz="900" dirty="0"/>
          </a:p>
        </p:txBody>
      </p:sp>
      <p:sp>
        <p:nvSpPr>
          <p:cNvPr id="9" name="Shape 7"/>
          <p:cNvSpPr/>
          <p:nvPr/>
        </p:nvSpPr>
        <p:spPr>
          <a:xfrm>
            <a:off x="405646" y="2386846"/>
            <a:ext cx="260747" cy="260747"/>
          </a:xfrm>
          <a:prstGeom prst="roundRect">
            <a:avLst>
              <a:gd name="adj" fmla="val 18670"/>
            </a:avLst>
          </a:prstGeom>
          <a:solidFill>
            <a:srgbClr val="E9E6FA"/>
          </a:solidFill>
          <a:ln w="7620">
            <a:solidFill>
              <a:srgbClr val="BDB8DF"/>
            </a:solidFill>
            <a:prstDash val="solid"/>
          </a:ln>
        </p:spPr>
      </p:sp>
      <p:sp>
        <p:nvSpPr>
          <p:cNvPr id="10" name="Text 8"/>
          <p:cNvSpPr/>
          <p:nvPr/>
        </p:nvSpPr>
        <p:spPr>
          <a:xfrm>
            <a:off x="449104" y="2408575"/>
            <a:ext cx="173831" cy="217289"/>
          </a:xfrm>
          <a:prstGeom prst="rect">
            <a:avLst/>
          </a:prstGeom>
          <a:noFill/>
          <a:ln/>
        </p:spPr>
        <p:txBody>
          <a:bodyPr wrap="none" lIns="0" tIns="0" rIns="0" bIns="0" rtlCol="0" anchor="t"/>
          <a:lstStyle/>
          <a:p>
            <a:pPr marL="0" indent="0" algn="ctr">
              <a:lnSpc>
                <a:spcPts val="1350"/>
              </a:lnSpc>
              <a:buNone/>
            </a:pPr>
            <a:r>
              <a:rPr lang="en-US" sz="1350" b="1" dirty="0">
                <a:solidFill>
                  <a:srgbClr val="2A2742"/>
                </a:solidFill>
                <a:latin typeface="Outfit Extra Bold" pitchFamily="34" charset="0"/>
                <a:ea typeface="Outfit Extra Bold" pitchFamily="34" charset="-122"/>
                <a:cs typeface="Outfit Extra Bold" pitchFamily="34" charset="-120"/>
              </a:rPr>
              <a:t>2</a:t>
            </a:r>
            <a:endParaRPr lang="en-US" sz="1350" dirty="0"/>
          </a:p>
        </p:txBody>
      </p:sp>
      <p:sp>
        <p:nvSpPr>
          <p:cNvPr id="11" name="Text 9"/>
          <p:cNvSpPr/>
          <p:nvPr/>
        </p:nvSpPr>
        <p:spPr>
          <a:xfrm>
            <a:off x="782241" y="2408515"/>
            <a:ext cx="1738551" cy="217289"/>
          </a:xfrm>
          <a:prstGeom prst="rect">
            <a:avLst/>
          </a:prstGeom>
          <a:noFill/>
          <a:ln/>
        </p:spPr>
        <p:txBody>
          <a:bodyPr wrap="none" lIns="0" tIns="0" rIns="0" bIns="0" rtlCol="0" anchor="t"/>
          <a:lstStyle/>
          <a:p>
            <a:pPr marL="0" indent="0" algn="l">
              <a:lnSpc>
                <a:spcPts val="1700"/>
              </a:lnSpc>
              <a:buNone/>
            </a:pPr>
            <a:r>
              <a:rPr lang="en-US" sz="1350" b="1" dirty="0">
                <a:solidFill>
                  <a:srgbClr val="2A2742"/>
                </a:solidFill>
                <a:latin typeface="Outfit Extra Bold" pitchFamily="34" charset="0"/>
                <a:ea typeface="Outfit Extra Bold" pitchFamily="34" charset="-122"/>
                <a:cs typeface="Outfit Extra Bold" pitchFamily="34" charset="-120"/>
              </a:rPr>
              <a:t>Pool Configuration</a:t>
            </a:r>
            <a:endParaRPr lang="en-US" sz="1350" dirty="0"/>
          </a:p>
        </p:txBody>
      </p:sp>
      <p:sp>
        <p:nvSpPr>
          <p:cNvPr id="12" name="Text 10"/>
          <p:cNvSpPr/>
          <p:nvPr/>
        </p:nvSpPr>
        <p:spPr>
          <a:xfrm>
            <a:off x="782241" y="2695337"/>
            <a:ext cx="13442513" cy="185499"/>
          </a:xfrm>
          <a:prstGeom prst="rect">
            <a:avLst/>
          </a:prstGeom>
          <a:noFill/>
          <a:ln/>
        </p:spPr>
        <p:txBody>
          <a:bodyPr wrap="none" lIns="0" tIns="0" rIns="0" bIns="0" rtlCol="0" anchor="t"/>
          <a:lstStyle/>
          <a:p>
            <a:pPr marL="0" indent="0" algn="l">
              <a:lnSpc>
                <a:spcPts val="1450"/>
              </a:lnSpc>
              <a:buNone/>
            </a:pPr>
            <a:r>
              <a:rPr lang="en-US" sz="900" dirty="0">
                <a:solidFill>
                  <a:srgbClr val="2A2742"/>
                </a:solidFill>
                <a:latin typeface="Arimo" pitchFamily="34" charset="0"/>
                <a:ea typeface="Arimo" pitchFamily="34" charset="-122"/>
                <a:cs typeface="Arimo" pitchFamily="34" charset="-120"/>
              </a:rPr>
              <a:t>DHCP pools are defined for each subnet, specifying the range of IP addresses available for clients, the default gateway, DNS servers, and lease durations.</a:t>
            </a:r>
            <a:endParaRPr lang="en-US" sz="900" dirty="0"/>
          </a:p>
        </p:txBody>
      </p:sp>
      <p:sp>
        <p:nvSpPr>
          <p:cNvPr id="13" name="Shape 11"/>
          <p:cNvSpPr/>
          <p:nvPr/>
        </p:nvSpPr>
        <p:spPr>
          <a:xfrm>
            <a:off x="405646" y="3112651"/>
            <a:ext cx="260747" cy="260747"/>
          </a:xfrm>
          <a:prstGeom prst="roundRect">
            <a:avLst>
              <a:gd name="adj" fmla="val 18670"/>
            </a:avLst>
          </a:prstGeom>
          <a:solidFill>
            <a:srgbClr val="E9E6FA"/>
          </a:solidFill>
          <a:ln w="7620">
            <a:solidFill>
              <a:srgbClr val="BDB8DF"/>
            </a:solidFill>
            <a:prstDash val="solid"/>
          </a:ln>
        </p:spPr>
      </p:sp>
      <p:sp>
        <p:nvSpPr>
          <p:cNvPr id="14" name="Text 12"/>
          <p:cNvSpPr/>
          <p:nvPr/>
        </p:nvSpPr>
        <p:spPr>
          <a:xfrm>
            <a:off x="449104" y="3134380"/>
            <a:ext cx="173831" cy="217289"/>
          </a:xfrm>
          <a:prstGeom prst="rect">
            <a:avLst/>
          </a:prstGeom>
          <a:noFill/>
          <a:ln/>
        </p:spPr>
        <p:txBody>
          <a:bodyPr wrap="none" lIns="0" tIns="0" rIns="0" bIns="0" rtlCol="0" anchor="t"/>
          <a:lstStyle/>
          <a:p>
            <a:pPr marL="0" indent="0" algn="ctr">
              <a:lnSpc>
                <a:spcPts val="1350"/>
              </a:lnSpc>
              <a:buNone/>
            </a:pPr>
            <a:r>
              <a:rPr lang="en-US" sz="1350" b="1" dirty="0">
                <a:solidFill>
                  <a:srgbClr val="2A2742"/>
                </a:solidFill>
                <a:latin typeface="Outfit Extra Bold" pitchFamily="34" charset="0"/>
                <a:ea typeface="Outfit Extra Bold" pitchFamily="34" charset="-122"/>
                <a:cs typeface="Outfit Extra Bold" pitchFamily="34" charset="-120"/>
              </a:rPr>
              <a:t>3</a:t>
            </a:r>
            <a:endParaRPr lang="en-US" sz="1350" dirty="0"/>
          </a:p>
        </p:txBody>
      </p:sp>
      <p:sp>
        <p:nvSpPr>
          <p:cNvPr id="15" name="Text 13"/>
          <p:cNvSpPr/>
          <p:nvPr/>
        </p:nvSpPr>
        <p:spPr>
          <a:xfrm>
            <a:off x="782241" y="3134320"/>
            <a:ext cx="2309336" cy="217289"/>
          </a:xfrm>
          <a:prstGeom prst="rect">
            <a:avLst/>
          </a:prstGeom>
          <a:noFill/>
          <a:ln/>
        </p:spPr>
        <p:txBody>
          <a:bodyPr wrap="none" lIns="0" tIns="0" rIns="0" bIns="0" rtlCol="0" anchor="t"/>
          <a:lstStyle/>
          <a:p>
            <a:pPr marL="0" indent="0" algn="l">
              <a:lnSpc>
                <a:spcPts val="1700"/>
              </a:lnSpc>
              <a:buNone/>
            </a:pPr>
            <a:r>
              <a:rPr lang="en-US" sz="1350" b="1" dirty="0">
                <a:solidFill>
                  <a:srgbClr val="2A2742"/>
                </a:solidFill>
                <a:latin typeface="Outfit Extra Bold" pitchFamily="34" charset="0"/>
                <a:ea typeface="Outfit Extra Bold" pitchFamily="34" charset="-122"/>
                <a:cs typeface="Outfit Extra Bold" pitchFamily="34" charset="-120"/>
              </a:rPr>
              <a:t>Additional Network Services</a:t>
            </a:r>
            <a:endParaRPr lang="en-US" sz="1350" dirty="0"/>
          </a:p>
        </p:txBody>
      </p:sp>
      <p:sp>
        <p:nvSpPr>
          <p:cNvPr id="16" name="Text 14"/>
          <p:cNvSpPr/>
          <p:nvPr/>
        </p:nvSpPr>
        <p:spPr>
          <a:xfrm>
            <a:off x="782241" y="3421142"/>
            <a:ext cx="13442513" cy="185499"/>
          </a:xfrm>
          <a:prstGeom prst="rect">
            <a:avLst/>
          </a:prstGeom>
          <a:noFill/>
          <a:ln/>
        </p:spPr>
        <p:txBody>
          <a:bodyPr wrap="none" lIns="0" tIns="0" rIns="0" bIns="0" rtlCol="0" anchor="t"/>
          <a:lstStyle/>
          <a:p>
            <a:pPr marL="0" indent="0" algn="l">
              <a:lnSpc>
                <a:spcPts val="1450"/>
              </a:lnSpc>
              <a:buNone/>
            </a:pPr>
            <a:r>
              <a:rPr lang="en-US" sz="900" dirty="0">
                <a:solidFill>
                  <a:srgbClr val="2A2742"/>
                </a:solidFill>
                <a:latin typeface="Arimo" pitchFamily="34" charset="0"/>
                <a:ea typeface="Arimo" pitchFamily="34" charset="-122"/>
                <a:cs typeface="Arimo" pitchFamily="34" charset="-120"/>
              </a:rPr>
              <a:t>DHCP can also provide other network parameters, such as TFTP server addresses or WINS server addresses, depending on network requirements.</a:t>
            </a:r>
            <a:endParaRPr lang="en-US" sz="900" dirty="0"/>
          </a:p>
        </p:txBody>
      </p:sp>
      <p:sp>
        <p:nvSpPr>
          <p:cNvPr id="17" name="Text 15"/>
          <p:cNvSpPr/>
          <p:nvPr/>
        </p:nvSpPr>
        <p:spPr>
          <a:xfrm>
            <a:off x="405646" y="3737015"/>
            <a:ext cx="13819108" cy="185499"/>
          </a:xfrm>
          <a:prstGeom prst="rect">
            <a:avLst/>
          </a:prstGeom>
          <a:noFill/>
          <a:ln/>
        </p:spPr>
        <p:txBody>
          <a:bodyPr wrap="none" lIns="0" tIns="0" rIns="0" bIns="0" rtlCol="0" anchor="t"/>
          <a:lstStyle/>
          <a:p>
            <a:pPr marL="0" indent="0" algn="l">
              <a:lnSpc>
                <a:spcPts val="1450"/>
              </a:lnSpc>
              <a:buNone/>
            </a:pPr>
            <a:endParaRPr lang="en-US" sz="900" dirty="0"/>
          </a:p>
        </p:txBody>
      </p:sp>
      <p:pic>
        <p:nvPicPr>
          <p:cNvPr id="18" name="Image 0" descr="preencoded.png"/>
          <p:cNvPicPr>
            <a:picLocks noChangeAspect="1"/>
          </p:cNvPicPr>
          <p:nvPr/>
        </p:nvPicPr>
        <p:blipFill>
          <a:blip r:embed="rId3"/>
          <a:stretch>
            <a:fillRect/>
          </a:stretch>
        </p:blipFill>
        <p:spPr>
          <a:xfrm>
            <a:off x="405646" y="4052888"/>
            <a:ext cx="6117908" cy="37659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4243" y="482679"/>
            <a:ext cx="5805488" cy="548521"/>
          </a:xfrm>
          <a:prstGeom prst="rect">
            <a:avLst/>
          </a:prstGeom>
          <a:noFill/>
          <a:ln/>
        </p:spPr>
        <p:txBody>
          <a:bodyPr wrap="none" lIns="0" tIns="0" rIns="0" bIns="0" rtlCol="0" anchor="t"/>
          <a:lstStyle/>
          <a:p>
            <a:pPr marL="0" indent="0" algn="l">
              <a:lnSpc>
                <a:spcPts val="4300"/>
              </a:lnSpc>
              <a:buNone/>
            </a:pPr>
            <a:r>
              <a:rPr lang="en-US" sz="3450" b="1" dirty="0">
                <a:solidFill>
                  <a:srgbClr val="231971"/>
                </a:solidFill>
                <a:latin typeface="Outfit Extra Bold" pitchFamily="34" charset="0"/>
                <a:ea typeface="Outfit Extra Bold" pitchFamily="34" charset="-122"/>
                <a:cs typeface="Outfit Extra Bold" pitchFamily="34" charset="-120"/>
              </a:rPr>
              <a:t>SSH and ACL Configurations</a:t>
            </a:r>
            <a:endParaRPr lang="en-US" sz="3450" dirty="0"/>
          </a:p>
        </p:txBody>
      </p:sp>
      <p:sp>
        <p:nvSpPr>
          <p:cNvPr id="3" name="Text 1"/>
          <p:cNvSpPr/>
          <p:nvPr/>
        </p:nvSpPr>
        <p:spPr>
          <a:xfrm>
            <a:off x="614243" y="1294448"/>
            <a:ext cx="13401913" cy="561499"/>
          </a:xfrm>
          <a:prstGeom prst="rect">
            <a:avLst/>
          </a:prstGeom>
          <a:noFill/>
          <a:ln/>
        </p:spPr>
        <p:txBody>
          <a:bodyPr wrap="squar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Secure Shell (SSH) provides secure remote access to network devices, protecting against eavesdropping and unauthorized access. Access Control Lists (ACLs) filter network traffic based on defined rules, enhancing network security by controlling what traffic is permitted or denied.</a:t>
            </a:r>
            <a:endParaRPr lang="en-US" sz="1350" dirty="0"/>
          </a:p>
        </p:txBody>
      </p:sp>
      <p:pic>
        <p:nvPicPr>
          <p:cNvPr id="4" name="Image 0" descr="preencoded.png"/>
          <p:cNvPicPr>
            <a:picLocks noChangeAspect="1"/>
          </p:cNvPicPr>
          <p:nvPr/>
        </p:nvPicPr>
        <p:blipFill>
          <a:blip r:embed="rId3"/>
          <a:stretch>
            <a:fillRect/>
          </a:stretch>
        </p:blipFill>
        <p:spPr>
          <a:xfrm>
            <a:off x="614243" y="2053352"/>
            <a:ext cx="13401913" cy="3562588"/>
          </a:xfrm>
          <a:prstGeom prst="rect">
            <a:avLst/>
          </a:prstGeom>
        </p:spPr>
      </p:pic>
      <p:sp>
        <p:nvSpPr>
          <p:cNvPr id="5" name="Text 2"/>
          <p:cNvSpPr/>
          <p:nvPr/>
        </p:nvSpPr>
        <p:spPr>
          <a:xfrm>
            <a:off x="614243" y="5879187"/>
            <a:ext cx="2193965" cy="274201"/>
          </a:xfrm>
          <a:prstGeom prst="rect">
            <a:avLst/>
          </a:prstGeom>
          <a:noFill/>
          <a:ln/>
        </p:spPr>
        <p:txBody>
          <a:bodyPr wrap="none" lIns="0" tIns="0" rIns="0" bIns="0" rtlCol="0" anchor="t"/>
          <a:lstStyle/>
          <a:p>
            <a:pPr marL="0" indent="0" algn="l">
              <a:lnSpc>
                <a:spcPts val="2150"/>
              </a:lnSpc>
              <a:buNone/>
            </a:pPr>
            <a:r>
              <a:rPr lang="en-US" sz="1700" b="1" dirty="0">
                <a:solidFill>
                  <a:srgbClr val="231971"/>
                </a:solidFill>
                <a:latin typeface="Outfit Extra Bold" pitchFamily="34" charset="0"/>
                <a:ea typeface="Outfit Extra Bold" pitchFamily="34" charset="-122"/>
                <a:cs typeface="Outfit Extra Bold" pitchFamily="34" charset="-120"/>
              </a:rPr>
              <a:t>ACL Types</a:t>
            </a:r>
            <a:endParaRPr lang="en-US" sz="1700" dirty="0"/>
          </a:p>
        </p:txBody>
      </p:sp>
      <p:sp>
        <p:nvSpPr>
          <p:cNvPr id="6" name="Shape 3"/>
          <p:cNvSpPr/>
          <p:nvPr/>
        </p:nvSpPr>
        <p:spPr>
          <a:xfrm>
            <a:off x="614243" y="6416635"/>
            <a:ext cx="6613207" cy="1673185"/>
          </a:xfrm>
          <a:prstGeom prst="roundRect">
            <a:avLst>
              <a:gd name="adj" fmla="val 4406"/>
            </a:avLst>
          </a:prstGeom>
          <a:solidFill>
            <a:srgbClr val="FAFAFA">
              <a:alpha val="95000"/>
            </a:srgbClr>
          </a:solidFill>
          <a:ln w="22860">
            <a:solidFill>
              <a:srgbClr val="BDB8DF"/>
            </a:solidFill>
            <a:prstDash val="solid"/>
          </a:ln>
        </p:spPr>
      </p:sp>
      <p:sp>
        <p:nvSpPr>
          <p:cNvPr id="7" name="Text 4"/>
          <p:cNvSpPr/>
          <p:nvPr/>
        </p:nvSpPr>
        <p:spPr>
          <a:xfrm>
            <a:off x="812602" y="6614993"/>
            <a:ext cx="2632829" cy="328970"/>
          </a:xfrm>
          <a:prstGeom prst="rect">
            <a:avLst/>
          </a:prstGeom>
          <a:noFill/>
          <a:ln/>
        </p:spPr>
        <p:txBody>
          <a:bodyPr wrap="none" lIns="0" tIns="0" rIns="0" bIns="0" rtlCol="0" anchor="t"/>
          <a:lstStyle/>
          <a:p>
            <a:pPr marL="0" indent="0" algn="l">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Standard ACLs</a:t>
            </a:r>
            <a:endParaRPr lang="en-US" sz="2050" dirty="0"/>
          </a:p>
        </p:txBody>
      </p:sp>
      <p:sp>
        <p:nvSpPr>
          <p:cNvPr id="8" name="Text 5"/>
          <p:cNvSpPr/>
          <p:nvPr/>
        </p:nvSpPr>
        <p:spPr>
          <a:xfrm>
            <a:off x="812602" y="7049214"/>
            <a:ext cx="6216491" cy="561499"/>
          </a:xfrm>
          <a:prstGeom prst="rect">
            <a:avLst/>
          </a:prstGeom>
          <a:noFill/>
          <a:ln/>
        </p:spPr>
        <p:txBody>
          <a:bodyPr wrap="squar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Filter traffic based on source IP addresses only. They are generally placed closer to the destination.</a:t>
            </a:r>
            <a:endParaRPr lang="en-US" sz="1350" dirty="0"/>
          </a:p>
        </p:txBody>
      </p:sp>
      <p:sp>
        <p:nvSpPr>
          <p:cNvPr id="9" name="Shape 6"/>
          <p:cNvSpPr/>
          <p:nvPr/>
        </p:nvSpPr>
        <p:spPr>
          <a:xfrm>
            <a:off x="7402949" y="6416635"/>
            <a:ext cx="6613207" cy="1673185"/>
          </a:xfrm>
          <a:prstGeom prst="roundRect">
            <a:avLst>
              <a:gd name="adj" fmla="val 4406"/>
            </a:avLst>
          </a:prstGeom>
          <a:solidFill>
            <a:srgbClr val="FAFAFA">
              <a:alpha val="95000"/>
            </a:srgbClr>
          </a:solidFill>
          <a:ln w="22860">
            <a:solidFill>
              <a:srgbClr val="BDB8DF"/>
            </a:solidFill>
            <a:prstDash val="solid"/>
          </a:ln>
        </p:spPr>
      </p:sp>
      <p:sp>
        <p:nvSpPr>
          <p:cNvPr id="10" name="Text 7"/>
          <p:cNvSpPr/>
          <p:nvPr/>
        </p:nvSpPr>
        <p:spPr>
          <a:xfrm>
            <a:off x="7601307" y="6614993"/>
            <a:ext cx="2632829" cy="328970"/>
          </a:xfrm>
          <a:prstGeom prst="rect">
            <a:avLst/>
          </a:prstGeom>
          <a:noFill/>
          <a:ln/>
        </p:spPr>
        <p:txBody>
          <a:bodyPr wrap="none" lIns="0" tIns="0" rIns="0" bIns="0" rtlCol="0" anchor="t"/>
          <a:lstStyle/>
          <a:p>
            <a:pPr marL="0" indent="0" algn="l">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Extended ACLs</a:t>
            </a:r>
            <a:endParaRPr lang="en-US" sz="2050" dirty="0"/>
          </a:p>
        </p:txBody>
      </p:sp>
      <p:sp>
        <p:nvSpPr>
          <p:cNvPr id="11" name="Text 8"/>
          <p:cNvSpPr/>
          <p:nvPr/>
        </p:nvSpPr>
        <p:spPr>
          <a:xfrm>
            <a:off x="7601307" y="7049214"/>
            <a:ext cx="6216491" cy="842248"/>
          </a:xfrm>
          <a:prstGeom prst="rect">
            <a:avLst/>
          </a:prstGeom>
          <a:noFill/>
          <a:ln/>
        </p:spPr>
        <p:txBody>
          <a:bodyPr wrap="squar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Filter traffic based on source IP, destination IP, protocol (TCP, UDP, ICMP), and port numbers. They offer more granular control and are typically placed closer to the source.</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0898" y="527923"/>
            <a:ext cx="6005989" cy="465058"/>
          </a:xfrm>
          <a:prstGeom prst="rect">
            <a:avLst/>
          </a:prstGeom>
          <a:noFill/>
          <a:ln/>
        </p:spPr>
        <p:txBody>
          <a:bodyPr wrap="none" lIns="0" tIns="0" rIns="0" bIns="0" rtlCol="0" anchor="t"/>
          <a:lstStyle/>
          <a:p>
            <a:pPr marL="0" indent="0" algn="l">
              <a:lnSpc>
                <a:spcPts val="3650"/>
              </a:lnSpc>
              <a:buNone/>
            </a:pPr>
            <a:r>
              <a:rPr lang="en-US" sz="2900" b="1" dirty="0">
                <a:solidFill>
                  <a:srgbClr val="231971"/>
                </a:solidFill>
                <a:latin typeface="Outfit Extra Bold" pitchFamily="34" charset="0"/>
                <a:ea typeface="Outfit Extra Bold" pitchFamily="34" charset="-122"/>
                <a:cs typeface="Outfit Extra Bold" pitchFamily="34" charset="-120"/>
              </a:rPr>
              <a:t>Access List Grouping and IP Routes</a:t>
            </a:r>
            <a:endParaRPr lang="en-US" sz="2900" dirty="0"/>
          </a:p>
        </p:txBody>
      </p:sp>
      <p:sp>
        <p:nvSpPr>
          <p:cNvPr id="3" name="Text 1"/>
          <p:cNvSpPr/>
          <p:nvPr/>
        </p:nvSpPr>
        <p:spPr>
          <a:xfrm>
            <a:off x="520898" y="1290638"/>
            <a:ext cx="13588603" cy="483870"/>
          </a:xfrm>
          <a:prstGeom prst="rect">
            <a:avLst/>
          </a:prstGeom>
          <a:noFill/>
          <a:ln/>
        </p:spPr>
        <p:txBody>
          <a:bodyPr wrap="square" lIns="0" tIns="0" rIns="0" bIns="0" rtlCol="0" anchor="t"/>
          <a:lstStyle/>
          <a:p>
            <a:pPr marL="0" indent="0" algn="l">
              <a:lnSpc>
                <a:spcPts val="1850"/>
              </a:lnSpc>
              <a:buNone/>
            </a:pPr>
            <a:r>
              <a:rPr lang="en-US" sz="1150" dirty="0">
                <a:solidFill>
                  <a:srgbClr val="2A2742"/>
                </a:solidFill>
                <a:latin typeface="Arimo" pitchFamily="34" charset="0"/>
                <a:ea typeface="Arimo" pitchFamily="34" charset="-122"/>
                <a:cs typeface="Arimo" pitchFamily="34" charset="-120"/>
              </a:rPr>
              <a:t>Grouping ACLs and understanding IP routes are fundamental for effective network management and security. ACL grouping allows for more organized and scalable security policies, while the routing table (</a:t>
            </a:r>
            <a:r>
              <a:rPr lang="en-US" sz="1150" dirty="0">
                <a:solidFill>
                  <a:srgbClr val="2A2742"/>
                </a:solidFill>
                <a:highlight>
                  <a:srgbClr val="EDEDED"/>
                </a:highlight>
                <a:latin typeface="Consolas" pitchFamily="34" charset="0"/>
                <a:ea typeface="Consolas" pitchFamily="34" charset="-122"/>
                <a:cs typeface="Consolas" pitchFamily="34" charset="-120"/>
              </a:rPr>
              <a:t>show ip route</a:t>
            </a:r>
            <a:r>
              <a:rPr lang="en-US" sz="1150" dirty="0">
                <a:solidFill>
                  <a:srgbClr val="2A2742"/>
                </a:solidFill>
                <a:latin typeface="Arimo" pitchFamily="34" charset="0"/>
                <a:ea typeface="Arimo" pitchFamily="34" charset="-122"/>
                <a:cs typeface="Arimo" pitchFamily="34" charset="-120"/>
              </a:rPr>
              <a:t>) provides insights into how traffic is forwarded across the network.</a:t>
            </a:r>
            <a:endParaRPr lang="en-US" sz="1150" dirty="0"/>
          </a:p>
        </p:txBody>
      </p:sp>
      <p:pic>
        <p:nvPicPr>
          <p:cNvPr id="4" name="Image 0" descr="preencoded.png"/>
          <p:cNvPicPr>
            <a:picLocks noChangeAspect="1"/>
          </p:cNvPicPr>
          <p:nvPr/>
        </p:nvPicPr>
        <p:blipFill>
          <a:blip r:embed="rId3"/>
          <a:stretch>
            <a:fillRect/>
          </a:stretch>
        </p:blipFill>
        <p:spPr>
          <a:xfrm>
            <a:off x="520898" y="1941909"/>
            <a:ext cx="7962543" cy="1478994"/>
          </a:xfrm>
          <a:prstGeom prst="rect">
            <a:avLst/>
          </a:prstGeom>
        </p:spPr>
      </p:pic>
      <p:pic>
        <p:nvPicPr>
          <p:cNvPr id="5" name="Image 1" descr="preencoded.png"/>
          <p:cNvPicPr>
            <a:picLocks noChangeAspect="1"/>
          </p:cNvPicPr>
          <p:nvPr/>
        </p:nvPicPr>
        <p:blipFill>
          <a:blip r:embed="rId4"/>
          <a:stretch>
            <a:fillRect/>
          </a:stretch>
        </p:blipFill>
        <p:spPr>
          <a:xfrm>
            <a:off x="520898" y="3588306"/>
            <a:ext cx="10297358" cy="2278975"/>
          </a:xfrm>
          <a:prstGeom prst="rect">
            <a:avLst/>
          </a:prstGeom>
        </p:spPr>
      </p:pic>
      <p:sp>
        <p:nvSpPr>
          <p:cNvPr id="6" name="Text 2"/>
          <p:cNvSpPr/>
          <p:nvPr/>
        </p:nvSpPr>
        <p:spPr>
          <a:xfrm>
            <a:off x="520898" y="6090523"/>
            <a:ext cx="2108835" cy="232529"/>
          </a:xfrm>
          <a:prstGeom prst="rect">
            <a:avLst/>
          </a:prstGeom>
          <a:noFill/>
          <a:ln/>
        </p:spPr>
        <p:txBody>
          <a:bodyPr wrap="none" lIns="0" tIns="0" rIns="0" bIns="0" rtlCol="0" anchor="t"/>
          <a:lstStyle/>
          <a:p>
            <a:pPr marL="0" indent="0" algn="l">
              <a:lnSpc>
                <a:spcPts val="1800"/>
              </a:lnSpc>
              <a:buNone/>
            </a:pPr>
            <a:r>
              <a:rPr lang="en-US" sz="1450" b="1" dirty="0">
                <a:solidFill>
                  <a:srgbClr val="231971"/>
                </a:solidFill>
                <a:latin typeface="Outfit Extra Bold" pitchFamily="34" charset="0"/>
                <a:ea typeface="Outfit Extra Bold" pitchFamily="34" charset="-122"/>
                <a:cs typeface="Outfit Extra Bold" pitchFamily="34" charset="-120"/>
              </a:rPr>
              <a:t>Group-in-of Access-List</a:t>
            </a:r>
            <a:endParaRPr lang="en-US" sz="1450" dirty="0"/>
          </a:p>
        </p:txBody>
      </p:sp>
      <p:sp>
        <p:nvSpPr>
          <p:cNvPr id="7" name="Text 3"/>
          <p:cNvSpPr/>
          <p:nvPr/>
        </p:nvSpPr>
        <p:spPr>
          <a:xfrm>
            <a:off x="520898" y="6546294"/>
            <a:ext cx="13588603" cy="238125"/>
          </a:xfrm>
          <a:prstGeom prst="rect">
            <a:avLst/>
          </a:prstGeom>
          <a:noFill/>
          <a:ln/>
        </p:spPr>
        <p:txBody>
          <a:bodyPr wrap="none" lIns="0" tIns="0" rIns="0" bIns="0" rtlCol="0" anchor="t"/>
          <a:lstStyle/>
          <a:p>
            <a:pPr marL="0" indent="0" algn="l">
              <a:lnSpc>
                <a:spcPts val="1850"/>
              </a:lnSpc>
              <a:buNone/>
            </a:pPr>
            <a:r>
              <a:rPr lang="en-US" sz="1150" dirty="0">
                <a:solidFill>
                  <a:srgbClr val="2A2742"/>
                </a:solidFill>
                <a:latin typeface="Arimo" pitchFamily="34" charset="0"/>
                <a:ea typeface="Arimo" pitchFamily="34" charset="-122"/>
                <a:cs typeface="Arimo" pitchFamily="34" charset="-120"/>
              </a:rPr>
              <a:t>This typically refers to applying an ACL to a group of interfaces or for specific purposes within a routing protocol. This enhances network security and control by applying a consistent policy.</a:t>
            </a:r>
            <a:endParaRPr lang="en-US" sz="1150" dirty="0"/>
          </a:p>
        </p:txBody>
      </p:sp>
      <p:sp>
        <p:nvSpPr>
          <p:cNvPr id="8" name="Text 4"/>
          <p:cNvSpPr/>
          <p:nvPr/>
        </p:nvSpPr>
        <p:spPr>
          <a:xfrm>
            <a:off x="520898" y="7007662"/>
            <a:ext cx="1860352" cy="232529"/>
          </a:xfrm>
          <a:prstGeom prst="rect">
            <a:avLst/>
          </a:prstGeom>
          <a:noFill/>
          <a:ln/>
        </p:spPr>
        <p:txBody>
          <a:bodyPr wrap="none" lIns="0" tIns="0" rIns="0" bIns="0" rtlCol="0" anchor="t"/>
          <a:lstStyle/>
          <a:p>
            <a:pPr marL="0" indent="0" algn="l">
              <a:lnSpc>
                <a:spcPts val="1800"/>
              </a:lnSpc>
              <a:buNone/>
            </a:pPr>
            <a:endParaRPr lang="en-US" sz="1450" dirty="0"/>
          </a:p>
        </p:txBody>
      </p:sp>
      <p:sp>
        <p:nvSpPr>
          <p:cNvPr id="9" name="Text 5"/>
          <p:cNvSpPr/>
          <p:nvPr/>
        </p:nvSpPr>
        <p:spPr>
          <a:xfrm>
            <a:off x="520898" y="7463433"/>
            <a:ext cx="13588603" cy="238125"/>
          </a:xfrm>
          <a:prstGeom prst="rect">
            <a:avLst/>
          </a:prstGeom>
          <a:noFill/>
          <a:ln/>
        </p:spPr>
        <p:txBody>
          <a:bodyPr wrap="none" lIns="0" tIns="0" rIns="0" bIns="0" rtlCol="0" anchor="t"/>
          <a:lstStyle/>
          <a:p>
            <a:pPr marL="0" indent="0" algn="l">
              <a:lnSpc>
                <a:spcPts val="1850"/>
              </a:lnSpc>
              <a:buNone/>
            </a:pP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417558"/>
          </a:xfrm>
          <a:prstGeom prst="rect">
            <a:avLst/>
          </a:prstGeom>
        </p:spPr>
      </p:pic>
      <p:sp>
        <p:nvSpPr>
          <p:cNvPr id="3" name="Text 0"/>
          <p:cNvSpPr/>
          <p:nvPr/>
        </p:nvSpPr>
        <p:spPr>
          <a:xfrm>
            <a:off x="396835" y="1798082"/>
            <a:ext cx="4106942"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IP Addressing for All Interfaces</a:t>
            </a:r>
            <a:endParaRPr lang="en-US" sz="2200" dirty="0"/>
          </a:p>
        </p:txBody>
      </p:sp>
      <p:sp>
        <p:nvSpPr>
          <p:cNvPr id="4" name="Text 1"/>
          <p:cNvSpPr/>
          <p:nvPr/>
        </p:nvSpPr>
        <p:spPr>
          <a:xfrm>
            <a:off x="396835" y="2322433"/>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Proper IP address allocation is critical for network functionality and organization. Each active interface on routers and multi-layer switches must be assigned a unique IP address within its respective subnet to enable communication.</a:t>
            </a:r>
            <a:endParaRPr lang="en-US" sz="850" dirty="0"/>
          </a:p>
        </p:txBody>
      </p:sp>
      <p:sp>
        <p:nvSpPr>
          <p:cNvPr id="5" name="Text 2"/>
          <p:cNvSpPr/>
          <p:nvPr/>
        </p:nvSpPr>
        <p:spPr>
          <a:xfrm>
            <a:off x="396835" y="2673906"/>
            <a:ext cx="2541746" cy="177165"/>
          </a:xfrm>
          <a:prstGeom prst="rect">
            <a:avLst/>
          </a:prstGeom>
          <a:noFill/>
          <a:ln/>
        </p:spPr>
        <p:txBody>
          <a:bodyPr wrap="none" lIns="0" tIns="0" rIns="0" bIns="0" rtlCol="0" anchor="t"/>
          <a:lstStyle/>
          <a:p>
            <a:pPr marL="0" indent="0" algn="l">
              <a:lnSpc>
                <a:spcPts val="1350"/>
              </a:lnSpc>
              <a:buNone/>
            </a:pPr>
            <a:r>
              <a:rPr lang="en-US" sz="1100" b="1" dirty="0">
                <a:solidFill>
                  <a:srgbClr val="231971"/>
                </a:solidFill>
                <a:latin typeface="Outfit Extra Bold" pitchFamily="34" charset="0"/>
                <a:ea typeface="Outfit Extra Bold" pitchFamily="34" charset="-122"/>
                <a:cs typeface="Outfit Extra Bold" pitchFamily="34" charset="-120"/>
              </a:rPr>
              <a:t>Interface Configuration Best Practices</a:t>
            </a:r>
            <a:endParaRPr lang="en-US" sz="1100" dirty="0"/>
          </a:p>
        </p:txBody>
      </p:sp>
      <p:sp>
        <p:nvSpPr>
          <p:cNvPr id="6" name="Shape 3"/>
          <p:cNvSpPr/>
          <p:nvPr/>
        </p:nvSpPr>
        <p:spPr>
          <a:xfrm>
            <a:off x="396835" y="3021092"/>
            <a:ext cx="4536638" cy="885468"/>
          </a:xfrm>
          <a:prstGeom prst="roundRect">
            <a:avLst>
              <a:gd name="adj" fmla="val 30740"/>
            </a:avLst>
          </a:prstGeom>
          <a:solidFill>
            <a:srgbClr val="E9E6FA"/>
          </a:solidFill>
          <a:ln w="7620">
            <a:solidFill>
              <a:srgbClr val="BDB8DF"/>
            </a:solidFill>
            <a:prstDash val="solid"/>
          </a:ln>
        </p:spPr>
      </p:sp>
      <p:sp>
        <p:nvSpPr>
          <p:cNvPr id="7" name="Text 4"/>
          <p:cNvSpPr/>
          <p:nvPr/>
        </p:nvSpPr>
        <p:spPr>
          <a:xfrm>
            <a:off x="517803" y="3142059"/>
            <a:ext cx="1755696" cy="212646"/>
          </a:xfrm>
          <a:prstGeom prst="rect">
            <a:avLst/>
          </a:prstGeom>
          <a:noFill/>
          <a:ln/>
        </p:spPr>
        <p:txBody>
          <a:bodyPr wrap="none" lIns="0" tIns="0" rIns="0" bIns="0" rtlCol="0" anchor="t"/>
          <a:lstStyle/>
          <a:p>
            <a:pPr marL="0" indent="0" algn="l">
              <a:lnSpc>
                <a:spcPts val="1650"/>
              </a:lnSpc>
              <a:buNone/>
            </a:pPr>
            <a:r>
              <a:rPr lang="en-US" sz="1300" b="1" dirty="0">
                <a:solidFill>
                  <a:srgbClr val="2A2742"/>
                </a:solidFill>
                <a:latin typeface="Outfit Extra Bold" pitchFamily="34" charset="0"/>
                <a:ea typeface="Outfit Extra Bold" pitchFamily="34" charset="-122"/>
                <a:cs typeface="Outfit Extra Bold" pitchFamily="34" charset="-120"/>
              </a:rPr>
              <a:t>Consistent Subnetting</a:t>
            </a:r>
            <a:endParaRPr lang="en-US" sz="1300" dirty="0"/>
          </a:p>
        </p:txBody>
      </p:sp>
      <p:sp>
        <p:nvSpPr>
          <p:cNvPr id="8" name="Text 5"/>
          <p:cNvSpPr/>
          <p:nvPr/>
        </p:nvSpPr>
        <p:spPr>
          <a:xfrm>
            <a:off x="517803" y="3422690"/>
            <a:ext cx="4294703" cy="362903"/>
          </a:xfrm>
          <a:prstGeom prst="rect">
            <a:avLst/>
          </a:prstGeom>
          <a:noFill/>
          <a:ln/>
        </p:spPr>
        <p:txBody>
          <a:bodyPr wrap="squar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Use a clear and consistent subnetting scheme across the entire network to minimize confusion and simplify routing.</a:t>
            </a:r>
            <a:endParaRPr lang="en-US" sz="850" dirty="0"/>
          </a:p>
        </p:txBody>
      </p:sp>
      <p:sp>
        <p:nvSpPr>
          <p:cNvPr id="9" name="Shape 6"/>
          <p:cNvSpPr/>
          <p:nvPr/>
        </p:nvSpPr>
        <p:spPr>
          <a:xfrm>
            <a:off x="5046821" y="3021092"/>
            <a:ext cx="4536638" cy="885468"/>
          </a:xfrm>
          <a:prstGeom prst="roundRect">
            <a:avLst>
              <a:gd name="adj" fmla="val 30740"/>
            </a:avLst>
          </a:prstGeom>
          <a:solidFill>
            <a:srgbClr val="E9E6FA"/>
          </a:solidFill>
          <a:ln w="7620">
            <a:solidFill>
              <a:srgbClr val="BDB8DF"/>
            </a:solidFill>
            <a:prstDash val="solid"/>
          </a:ln>
        </p:spPr>
      </p:sp>
      <p:sp>
        <p:nvSpPr>
          <p:cNvPr id="10" name="Text 7"/>
          <p:cNvSpPr/>
          <p:nvPr/>
        </p:nvSpPr>
        <p:spPr>
          <a:xfrm>
            <a:off x="5167789" y="3142059"/>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2A2742"/>
                </a:solidFill>
                <a:latin typeface="Outfit Extra Bold" pitchFamily="34" charset="0"/>
                <a:ea typeface="Outfit Extra Bold" pitchFamily="34" charset="-122"/>
                <a:cs typeface="Outfit Extra Bold" pitchFamily="34" charset="-120"/>
              </a:rPr>
              <a:t>Documentation</a:t>
            </a:r>
            <a:endParaRPr lang="en-US" sz="1300" dirty="0"/>
          </a:p>
        </p:txBody>
      </p:sp>
      <p:sp>
        <p:nvSpPr>
          <p:cNvPr id="11" name="Text 8"/>
          <p:cNvSpPr/>
          <p:nvPr/>
        </p:nvSpPr>
        <p:spPr>
          <a:xfrm>
            <a:off x="5167789" y="3422690"/>
            <a:ext cx="4294703" cy="362903"/>
          </a:xfrm>
          <a:prstGeom prst="rect">
            <a:avLst/>
          </a:prstGeom>
          <a:noFill/>
          <a:ln/>
        </p:spPr>
        <p:txBody>
          <a:bodyPr wrap="squar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Thoroughly document all IP addresses, subnet masks, and associated interfaces to facilitate troubleshooting and future expansion.</a:t>
            </a:r>
            <a:endParaRPr lang="en-US" sz="850" dirty="0"/>
          </a:p>
        </p:txBody>
      </p:sp>
      <p:sp>
        <p:nvSpPr>
          <p:cNvPr id="12" name="Shape 9"/>
          <p:cNvSpPr/>
          <p:nvPr/>
        </p:nvSpPr>
        <p:spPr>
          <a:xfrm>
            <a:off x="9696807" y="3021092"/>
            <a:ext cx="4536638" cy="885468"/>
          </a:xfrm>
          <a:prstGeom prst="roundRect">
            <a:avLst>
              <a:gd name="adj" fmla="val 30740"/>
            </a:avLst>
          </a:prstGeom>
          <a:solidFill>
            <a:srgbClr val="E9E6FA"/>
          </a:solidFill>
          <a:ln w="7620">
            <a:solidFill>
              <a:srgbClr val="BDB8DF"/>
            </a:solidFill>
            <a:prstDash val="solid"/>
          </a:ln>
        </p:spPr>
      </p:sp>
      <p:sp>
        <p:nvSpPr>
          <p:cNvPr id="13" name="Text 10"/>
          <p:cNvSpPr/>
          <p:nvPr/>
        </p:nvSpPr>
        <p:spPr>
          <a:xfrm>
            <a:off x="9817775" y="3142059"/>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2A2742"/>
                </a:solidFill>
                <a:latin typeface="Outfit Extra Bold" pitchFamily="34" charset="0"/>
                <a:ea typeface="Outfit Extra Bold" pitchFamily="34" charset="-122"/>
                <a:cs typeface="Outfit Extra Bold" pitchFamily="34" charset="-120"/>
              </a:rPr>
              <a:t>Loopback Interfaces</a:t>
            </a:r>
            <a:endParaRPr lang="en-US" sz="1300" dirty="0"/>
          </a:p>
        </p:txBody>
      </p:sp>
      <p:sp>
        <p:nvSpPr>
          <p:cNvPr id="14" name="Text 11"/>
          <p:cNvSpPr/>
          <p:nvPr/>
        </p:nvSpPr>
        <p:spPr>
          <a:xfrm>
            <a:off x="9817775" y="3422690"/>
            <a:ext cx="4294703" cy="362903"/>
          </a:xfrm>
          <a:prstGeom prst="rect">
            <a:avLst/>
          </a:prstGeom>
          <a:noFill/>
          <a:ln/>
        </p:spPr>
        <p:txBody>
          <a:bodyPr wrap="squar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Utilize loopback interfaces for router identification and stability, especially in routing protocols like EIGRP, as they are always up.</a:t>
            </a:r>
            <a:endParaRPr lang="en-US" sz="850" dirty="0"/>
          </a:p>
        </p:txBody>
      </p:sp>
      <p:sp>
        <p:nvSpPr>
          <p:cNvPr id="15" name="Text 12"/>
          <p:cNvSpPr/>
          <p:nvPr/>
        </p:nvSpPr>
        <p:spPr>
          <a:xfrm>
            <a:off x="396835" y="4076581"/>
            <a:ext cx="1639610" cy="177165"/>
          </a:xfrm>
          <a:prstGeom prst="rect">
            <a:avLst/>
          </a:prstGeom>
          <a:noFill/>
          <a:ln/>
        </p:spPr>
        <p:txBody>
          <a:bodyPr wrap="none" lIns="0" tIns="0" rIns="0" bIns="0" rtlCol="0" anchor="t"/>
          <a:lstStyle/>
          <a:p>
            <a:pPr marL="0" indent="0" algn="l">
              <a:lnSpc>
                <a:spcPts val="1350"/>
              </a:lnSpc>
              <a:buNone/>
            </a:pPr>
            <a:r>
              <a:rPr lang="en-US" sz="1100" b="1" dirty="0">
                <a:solidFill>
                  <a:srgbClr val="231971"/>
                </a:solidFill>
                <a:latin typeface="Outfit Extra Bold" pitchFamily="34" charset="0"/>
                <a:ea typeface="Outfit Extra Bold" pitchFamily="34" charset="-122"/>
                <a:cs typeface="Outfit Extra Bold" pitchFamily="34" charset="-120"/>
              </a:rPr>
              <a:t>Show IP Route Command</a:t>
            </a:r>
            <a:endParaRPr lang="en-US" sz="1100" dirty="0"/>
          </a:p>
        </p:txBody>
      </p:sp>
      <p:sp>
        <p:nvSpPr>
          <p:cNvPr id="16" name="Text 13"/>
          <p:cNvSpPr/>
          <p:nvPr/>
        </p:nvSpPr>
        <p:spPr>
          <a:xfrm>
            <a:off x="396835" y="4423767"/>
            <a:ext cx="13836729" cy="189071"/>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The </a:t>
            </a:r>
            <a:r>
              <a:rPr lang="en-US" sz="850" dirty="0">
                <a:solidFill>
                  <a:srgbClr val="2A2742"/>
                </a:solidFill>
                <a:highlight>
                  <a:srgbClr val="EDEDED"/>
                </a:highlight>
                <a:latin typeface="Consolas" pitchFamily="34" charset="0"/>
                <a:ea typeface="Consolas" pitchFamily="34" charset="-122"/>
                <a:cs typeface="Consolas" pitchFamily="34" charset="-120"/>
              </a:rPr>
              <a:t>show ip route</a:t>
            </a:r>
            <a:r>
              <a:rPr lang="en-US" sz="850" dirty="0">
                <a:solidFill>
                  <a:srgbClr val="2A2742"/>
                </a:solidFill>
                <a:latin typeface="Arimo" pitchFamily="34" charset="0"/>
                <a:ea typeface="Arimo" pitchFamily="34" charset="-122"/>
                <a:cs typeface="Arimo" pitchFamily="34" charset="-120"/>
              </a:rPr>
              <a:t> command displays the router's IP routing table, detailing all known networks, how they were learned (e.g., directly connected, static, EIGRP), and the associated metrics. This is crucial for troubleshooting and verifying connectivity.</a:t>
            </a:r>
            <a:endParaRPr lang="en-US" sz="850" dirty="0"/>
          </a:p>
        </p:txBody>
      </p:sp>
      <p:sp>
        <p:nvSpPr>
          <p:cNvPr id="18" name="Text 14"/>
          <p:cNvSpPr/>
          <p:nvPr/>
        </p:nvSpPr>
        <p:spPr>
          <a:xfrm>
            <a:off x="396835" y="7667625"/>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pic>
        <p:nvPicPr>
          <p:cNvPr id="21" name="Picture 20">
            <a:extLst>
              <a:ext uri="{FF2B5EF4-FFF2-40B4-BE49-F238E27FC236}">
                <a16:creationId xmlns:a16="http://schemas.microsoft.com/office/drawing/2014/main" id="{4817C01E-B1F7-4250-A93E-F75CADFB5C1F}"/>
              </a:ext>
            </a:extLst>
          </p:cNvPr>
          <p:cNvPicPr>
            <a:picLocks noChangeAspect="1"/>
          </p:cNvPicPr>
          <p:nvPr/>
        </p:nvPicPr>
        <p:blipFill>
          <a:blip r:embed="rId4"/>
          <a:stretch>
            <a:fillRect/>
          </a:stretch>
        </p:blipFill>
        <p:spPr>
          <a:xfrm>
            <a:off x="218025" y="4612838"/>
            <a:ext cx="7097115" cy="36167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1146</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Outfit Extra Bold</vt:lpstr>
      <vt:lpstr>Calibri</vt:lpstr>
      <vt:lpstr>Arimo</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rawanmoon547@gmail.com</cp:lastModifiedBy>
  <cp:revision>3</cp:revision>
  <dcterms:created xsi:type="dcterms:W3CDTF">2025-12-21T09:54:40Z</dcterms:created>
  <dcterms:modified xsi:type="dcterms:W3CDTF">2025-12-22T10:59:13Z</dcterms:modified>
</cp:coreProperties>
</file>